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2"/>
  </p:notesMasterIdLst>
  <p:sldIdLst>
    <p:sldId id="360" r:id="rId3"/>
    <p:sldId id="256" r:id="rId4"/>
    <p:sldId id="374" r:id="rId5"/>
    <p:sldId id="375" r:id="rId6"/>
    <p:sldId id="376" r:id="rId7"/>
    <p:sldId id="377" r:id="rId8"/>
    <p:sldId id="1491" r:id="rId9"/>
    <p:sldId id="378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CCFF99"/>
    <a:srgbClr val="008080"/>
    <a:srgbClr val="CC9900"/>
    <a:srgbClr val="FF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F277-C87A-4633-B4A2-4C339B53BD0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B988B-27D1-489F-AD90-7F5116C97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สไลด์ 1">
            <a:extLst>
              <a:ext uri="{FF2B5EF4-FFF2-40B4-BE49-F238E27FC236}">
                <a16:creationId xmlns:a16="http://schemas.microsoft.com/office/drawing/2014/main" id="{BBC084D6-5A37-4562-8009-DA7DB118B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4713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แทนบันทึกย่อ 2">
            <a:extLst>
              <a:ext uri="{FF2B5EF4-FFF2-40B4-BE49-F238E27FC236}">
                <a16:creationId xmlns:a16="http://schemas.microsoft.com/office/drawing/2014/main" id="{E843DA47-346C-4D97-8187-5D30181C9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124" name="ตัวแทนหมายเลขสไลด์ 3">
            <a:extLst>
              <a:ext uri="{FF2B5EF4-FFF2-40B4-BE49-F238E27FC236}">
                <a16:creationId xmlns:a16="http://schemas.microsoft.com/office/drawing/2014/main" id="{6B62B95B-6D63-44DE-B328-DC8CFCA5E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6DC50-85F6-4D64-A40A-5D6659469D68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AC9B-9E4C-4FC2-ACEE-43979EBF8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03C-39DB-47BD-BE8D-241F456A1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81D9C-CB8E-4BEE-A037-83B2F786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0A125-714C-4676-AEFE-42111B8B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773FF-0B98-48CE-BBB7-9BB13C0E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0CED-C223-4C49-9602-BAD8A831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E5EF-8477-44D6-8827-4BF14C89F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0611-FACD-4468-851D-60F53EA7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C556-7AD0-4442-A9E8-36893300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63D0-146B-4B3C-A862-A37873FD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4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81422-A137-41E1-BF0B-9124263C5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79D27-22ED-455B-931F-53AB6BEAD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9C91-EFE4-4B40-8810-78CAC6A7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FDAAF-5000-46F0-A867-A2CEAC79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93541-5882-43A0-A6CF-C7BD8E00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2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E3FF-869F-4533-B428-CB282B6E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70FF-351E-4B60-8EDE-9D8B39A8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BF7BA-6D33-4700-B744-86892D0D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248F-CC41-4FA2-AD60-7D41A63E3B7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9164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7E77-A211-4F67-869B-78280D7F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BD8F3-9DEE-460C-9DE8-4146BC2B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54BFF-99C2-4C69-9E1B-026F3744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5D64-E0D5-4162-BA03-F6AC0074527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703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675F-22AA-4D85-B462-75BB39B9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B1AB0-706B-4243-AE30-21B7491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414B-4679-4354-B1EE-674B84C4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E7D8-8D78-43E3-94AD-DC01C2B1EEB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072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699AC5-116C-421A-BCC2-E394FE79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4A7A1A-18B8-4AA2-BCE4-DAF2F995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5E137D-73D1-4FC3-9F8D-CF0228D9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5423-B560-4D30-9A1E-CF6B236C4CD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3600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4EAD8D-4DF1-49DE-AAFF-DE07E296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E066F4-8494-43C7-AE43-E94061AB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FE453E-867A-4462-B786-E7EE64E7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E9E8-CDD7-4532-B280-489AC935251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6167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035E6D-C4E1-416C-BBD0-820A620A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069260-8D73-4430-9FBC-1BD9E3EE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831B7A-2B19-499B-A917-84FECEAF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B2AF-82D0-40BB-8F22-ADBDDC64BE3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35474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47DDFB-FCEA-44B6-BC0F-E0DF0043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07AB6F-9911-4007-BB3D-8518B7C8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D8A8F-570C-4ECD-9519-7EA33CD1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FEBF-37A3-4159-B23F-403849EF82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78230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EC4632-88D2-474F-BDFF-FCA67F19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608031-D416-45C0-8F90-A3F61C83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D0E49-4A34-47E1-A93D-DA1CC3CB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AFC2-271E-4836-8FE6-80A6C04FF1C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4381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A95-6286-454B-B39C-2B95ACB1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2E9C-BD09-426D-856D-92A06049F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0168A-6F01-4EBF-B41A-2ABD1235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51263-9685-483A-933C-2BC23764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C09F-87A5-4634-B9BB-C2F48892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9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FAC5C5-5203-4C2E-85D7-B4584B49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41B16C-12E8-4EB9-A870-AB58F379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132401-6499-454F-A5B6-7A2C83F2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99D1-6DDD-4017-8EF4-064327FA667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1284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985D6-4535-404C-88A3-088D2E07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05F1D-FA8F-40E0-A602-7D1E4250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8DCA-F673-45EB-A748-741C8557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C75D-923D-40A6-BD30-19B9ADDB569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12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52D7-6193-465E-B3CF-7E3E2D46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13D9-A524-4C3B-8253-2CDEA8C8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AC91-2EF5-4045-8582-08155FCB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FE33-FE49-4D19-B2B5-DDC29CB13AC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5796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340768"/>
            <a:ext cx="11377264" cy="482453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8208" y="6381328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377" y="6392797"/>
            <a:ext cx="6327648" cy="365125"/>
          </a:xfrm>
        </p:spPr>
        <p:txBody>
          <a:bodyPr/>
          <a:lstStyle/>
          <a:p>
            <a:r>
              <a:rPr lang="th-TH"/>
              <a:t>สำนักกฎหมาย สปสช.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2584" y="6392797"/>
            <a:ext cx="640080" cy="365125"/>
          </a:xfrm>
          <a:prstGeom prst="rect">
            <a:avLst/>
          </a:prstGeo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D9D08-0DDB-4A24-A682-6E2C7ACDF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64294"/>
            <a:ext cx="12165458" cy="1046734"/>
          </a:xfrm>
          <a:prstGeom prst="rect">
            <a:avLst/>
          </a:prstGeom>
          <a:solidFill>
            <a:srgbClr val="336600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8DC34C-13D8-4D4A-92A8-1B5E82EC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72" y="71438"/>
            <a:ext cx="10078308" cy="837282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31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BDAD-07C5-4B82-A200-0B0408A8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CA23C-2359-4DAB-A4B4-C80DC4B1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76C9-116F-48B8-BADD-FB1F2247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45E86-8319-4EE6-BDB2-689F0E09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30D0C-1900-4845-A004-E6D7B82B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6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1715-ACAF-4D3A-8CFA-00D0B12B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80E75-3F52-4762-9918-9D7490539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D06F4-4C95-4F15-A5CC-AB4C6B4AF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6D2A9-A962-4028-A30C-0E165CA2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7919F-D73E-4C2B-82D6-9555C255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C0722-CF7A-4AAF-B613-6CCC4C97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E610-0473-4244-A1E2-7BFC7E3B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232D0-CC78-404B-BF76-2F0F9C6C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08D22-7623-452E-A44B-C96E41B90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0D526-1ACF-494C-A0E0-3F4191E9B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4911A-5B64-4AAD-AF85-9A4D04C0B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62E75-BB93-40D9-909C-5ADF21D1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97462-DCA5-43A3-8C81-D26CD316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59F5B-82A8-48ED-8AE3-8FF7A080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6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1F32-3915-4E60-AF5C-B3505E74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58323-96B3-46AC-9A04-739D8F10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DE80C-30E9-4CCC-9A8A-EFD0B76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4BC50-3FF2-4CD2-8387-CA48D7C1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34A83-CFD4-4250-9EBC-B00F9983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AD2D7-ACF3-4AE4-99DC-B0E232FE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D4EF9-3FA3-4A50-9A7E-4488A313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C2A2-3341-47DD-B692-EC4B0CD3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4C57-79DC-4F64-BDB5-BC7B9D64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C3A85-44D2-4CDF-9266-96B883A0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DB43-7A67-47F1-9EA1-B003F331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F3D81-E257-4A42-9124-F5EFC391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4ACF6-EC4E-4D11-913D-710B683D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9B87-2F28-44B6-915A-8D70A0FB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B5C34-26E9-4A1B-ACB0-73C1C7A7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A519-4161-486A-846E-DBAEE8620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546E4-B790-4A1C-AE89-EE4D4A77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5ED9-7382-4E75-9468-170DDE7C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0617-581F-4FE7-A707-79381F5E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0F205-E0D3-4CFB-8199-3636F627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5F84-88D1-4BC2-94D3-B620E31C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56358-005B-4C91-8A98-0F4D42B65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5EDD-9882-4DF4-A605-D38E0BC2A0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6E4A7-1F73-40A9-A553-6DFC5C46F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DFC69-104F-4341-8235-166EACFC3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580E-3F36-41FC-B6A2-24A683D3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5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3A6623-6DA9-4E20-BAF8-2CCB21FB5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  <a:endParaRPr lang="en-US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BD31C3-0AB2-446F-8ACD-1C9CFA16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3B5F-D08F-450E-8FE3-57CFD01E7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A0F0-ADA2-45D6-AD16-7577F3F09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CB1D-4F5D-42A2-A5E6-2B8122969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BCFC1F-175C-4E64-B5DC-0A81415D05D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55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ngsana New" panose="02020603050405020304" pitchFamily="18" charset="-34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>
            <a:extLst>
              <a:ext uri="{FF2B5EF4-FFF2-40B4-BE49-F238E27FC236}">
                <a16:creationId xmlns:a16="http://schemas.microsoft.com/office/drawing/2014/main" id="{82F360DB-535E-43C3-B0DD-2061A0C4A5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5662" y="1776778"/>
            <a:ext cx="10690225" cy="3641360"/>
          </a:xfrm>
          <a:solidFill>
            <a:srgbClr val="008080">
              <a:alpha val="91765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/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มติและสาระสำคัญจากการประชุม</a:t>
            </a:r>
            <a:b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คณะกรรมการหลักประกันสุขภาพแห่งชาติ </a:t>
            </a:r>
            <a:b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9/2564 </a:t>
            </a: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en-US" sz="54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altLang="th-TH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ตัวแทนหมายเลขสไลด์ 3">
            <a:extLst>
              <a:ext uri="{FF2B5EF4-FFF2-40B4-BE49-F238E27FC236}">
                <a16:creationId xmlns:a16="http://schemas.microsoft.com/office/drawing/2014/main" id="{E872C959-2BA3-4C4C-BC9B-E2B3B23C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DB8D6-E334-49C3-9947-B852D4C36147}" type="slidenum">
              <a:rPr kumimoji="0" lang="th-TH" altLang="th-TH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th-TH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03" name="ชื่อเรื่องรอง 2">
            <a:extLst>
              <a:ext uri="{FF2B5EF4-FFF2-40B4-BE49-F238E27FC236}">
                <a16:creationId xmlns:a16="http://schemas.microsoft.com/office/drawing/2014/main" id="{06831B0A-0E62-4B70-BA1B-EAF1E4F5BE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8625" y="5730875"/>
            <a:ext cx="7621818" cy="625475"/>
          </a:xfrm>
        </p:spPr>
        <p:txBody>
          <a:bodyPr/>
          <a:lstStyle/>
          <a:p>
            <a:pPr eaLnBrk="1" hangingPunct="1"/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นำเสนอในการประชุม อปสข เขต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ราชบุรี วันที่ 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en-US" alt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altLang="th-TH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F01ED-7455-4ED8-8959-4A1DDE3B5CE3}"/>
              </a:ext>
            </a:extLst>
          </p:cNvPr>
          <p:cNvSpPr txBox="1"/>
          <p:nvPr/>
        </p:nvSpPr>
        <p:spPr>
          <a:xfrm>
            <a:off x="8778571" y="267919"/>
            <a:ext cx="296385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3.1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6B44D5-1E23-4150-918A-2391CCAA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" y="223707"/>
            <a:ext cx="2345708" cy="10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33B264-8356-4F67-BE36-DE28088C1D7A}"/>
              </a:ext>
            </a:extLst>
          </p:cNvPr>
          <p:cNvSpPr txBox="1">
            <a:spLocks/>
          </p:cNvSpPr>
          <p:nvPr/>
        </p:nvSpPr>
        <p:spPr>
          <a:xfrm>
            <a:off x="313332" y="2090172"/>
            <a:ext cx="11613625" cy="4588834"/>
          </a:xfrm>
          <a:custGeom>
            <a:avLst/>
            <a:gdLst>
              <a:gd name="connsiteX0" fmla="*/ 0 w 11613625"/>
              <a:gd name="connsiteY0" fmla="*/ 0 h 4588834"/>
              <a:gd name="connsiteX1" fmla="*/ 348409 w 11613625"/>
              <a:gd name="connsiteY1" fmla="*/ 0 h 4588834"/>
              <a:gd name="connsiteX2" fmla="*/ 929090 w 11613625"/>
              <a:gd name="connsiteY2" fmla="*/ 0 h 4588834"/>
              <a:gd name="connsiteX3" fmla="*/ 1393635 w 11613625"/>
              <a:gd name="connsiteY3" fmla="*/ 0 h 4588834"/>
              <a:gd name="connsiteX4" fmla="*/ 1858180 w 11613625"/>
              <a:gd name="connsiteY4" fmla="*/ 0 h 4588834"/>
              <a:gd name="connsiteX5" fmla="*/ 2438861 w 11613625"/>
              <a:gd name="connsiteY5" fmla="*/ 0 h 4588834"/>
              <a:gd name="connsiteX6" fmla="*/ 3135679 w 11613625"/>
              <a:gd name="connsiteY6" fmla="*/ 0 h 4588834"/>
              <a:gd name="connsiteX7" fmla="*/ 3484088 w 11613625"/>
              <a:gd name="connsiteY7" fmla="*/ 0 h 4588834"/>
              <a:gd name="connsiteX8" fmla="*/ 3948633 w 11613625"/>
              <a:gd name="connsiteY8" fmla="*/ 0 h 4588834"/>
              <a:gd name="connsiteX9" fmla="*/ 4413178 w 11613625"/>
              <a:gd name="connsiteY9" fmla="*/ 0 h 4588834"/>
              <a:gd name="connsiteX10" fmla="*/ 4645450 w 11613625"/>
              <a:gd name="connsiteY10" fmla="*/ 0 h 4588834"/>
              <a:gd name="connsiteX11" fmla="*/ 5458404 w 11613625"/>
              <a:gd name="connsiteY11" fmla="*/ 0 h 4588834"/>
              <a:gd name="connsiteX12" fmla="*/ 5922949 w 11613625"/>
              <a:gd name="connsiteY12" fmla="*/ 0 h 4588834"/>
              <a:gd name="connsiteX13" fmla="*/ 6155221 w 11613625"/>
              <a:gd name="connsiteY13" fmla="*/ 0 h 4588834"/>
              <a:gd name="connsiteX14" fmla="*/ 6852039 w 11613625"/>
              <a:gd name="connsiteY14" fmla="*/ 0 h 4588834"/>
              <a:gd name="connsiteX15" fmla="*/ 7200448 w 11613625"/>
              <a:gd name="connsiteY15" fmla="*/ 0 h 4588834"/>
              <a:gd name="connsiteX16" fmla="*/ 7664993 w 11613625"/>
              <a:gd name="connsiteY16" fmla="*/ 0 h 4588834"/>
              <a:gd name="connsiteX17" fmla="*/ 8013401 w 11613625"/>
              <a:gd name="connsiteY17" fmla="*/ 0 h 4588834"/>
              <a:gd name="connsiteX18" fmla="*/ 8477946 w 11613625"/>
              <a:gd name="connsiteY18" fmla="*/ 0 h 4588834"/>
              <a:gd name="connsiteX19" fmla="*/ 9290900 w 11613625"/>
              <a:gd name="connsiteY19" fmla="*/ 0 h 4588834"/>
              <a:gd name="connsiteX20" fmla="*/ 9639309 w 11613625"/>
              <a:gd name="connsiteY20" fmla="*/ 0 h 4588834"/>
              <a:gd name="connsiteX21" fmla="*/ 10219990 w 11613625"/>
              <a:gd name="connsiteY21" fmla="*/ 0 h 4588834"/>
              <a:gd name="connsiteX22" fmla="*/ 10568399 w 11613625"/>
              <a:gd name="connsiteY22" fmla="*/ 0 h 4588834"/>
              <a:gd name="connsiteX23" fmla="*/ 11613625 w 11613625"/>
              <a:gd name="connsiteY23" fmla="*/ 0 h 4588834"/>
              <a:gd name="connsiteX24" fmla="*/ 11613625 w 11613625"/>
              <a:gd name="connsiteY24" fmla="*/ 573604 h 4588834"/>
              <a:gd name="connsiteX25" fmla="*/ 11613625 w 11613625"/>
              <a:gd name="connsiteY25" fmla="*/ 1238985 h 4588834"/>
              <a:gd name="connsiteX26" fmla="*/ 11613625 w 11613625"/>
              <a:gd name="connsiteY26" fmla="*/ 1812589 h 4588834"/>
              <a:gd name="connsiteX27" fmla="*/ 11613625 w 11613625"/>
              <a:gd name="connsiteY27" fmla="*/ 2432082 h 4588834"/>
              <a:gd name="connsiteX28" fmla="*/ 11613625 w 11613625"/>
              <a:gd name="connsiteY28" fmla="*/ 3097463 h 4588834"/>
              <a:gd name="connsiteX29" fmla="*/ 11613625 w 11613625"/>
              <a:gd name="connsiteY29" fmla="*/ 3579291 h 4588834"/>
              <a:gd name="connsiteX30" fmla="*/ 11613625 w 11613625"/>
              <a:gd name="connsiteY30" fmla="*/ 4015230 h 4588834"/>
              <a:gd name="connsiteX31" fmla="*/ 11613625 w 11613625"/>
              <a:gd name="connsiteY31" fmla="*/ 4588834 h 4588834"/>
              <a:gd name="connsiteX32" fmla="*/ 11381353 w 11613625"/>
              <a:gd name="connsiteY32" fmla="*/ 4588834 h 4588834"/>
              <a:gd name="connsiteX33" fmla="*/ 10800671 w 11613625"/>
              <a:gd name="connsiteY33" fmla="*/ 4588834 h 4588834"/>
              <a:gd name="connsiteX34" fmla="*/ 10568399 w 11613625"/>
              <a:gd name="connsiteY34" fmla="*/ 4588834 h 4588834"/>
              <a:gd name="connsiteX35" fmla="*/ 10103854 w 11613625"/>
              <a:gd name="connsiteY35" fmla="*/ 4588834 h 4588834"/>
              <a:gd name="connsiteX36" fmla="*/ 9407036 w 11613625"/>
              <a:gd name="connsiteY36" fmla="*/ 4588834 h 4588834"/>
              <a:gd name="connsiteX37" fmla="*/ 8594083 w 11613625"/>
              <a:gd name="connsiteY37" fmla="*/ 4588834 h 4588834"/>
              <a:gd name="connsiteX38" fmla="*/ 8129537 w 11613625"/>
              <a:gd name="connsiteY38" fmla="*/ 4588834 h 4588834"/>
              <a:gd name="connsiteX39" fmla="*/ 7548856 w 11613625"/>
              <a:gd name="connsiteY39" fmla="*/ 4588834 h 4588834"/>
              <a:gd name="connsiteX40" fmla="*/ 7316584 w 11613625"/>
              <a:gd name="connsiteY40" fmla="*/ 4588834 h 4588834"/>
              <a:gd name="connsiteX41" fmla="*/ 6619766 w 11613625"/>
              <a:gd name="connsiteY41" fmla="*/ 4588834 h 4588834"/>
              <a:gd name="connsiteX42" fmla="*/ 6155221 w 11613625"/>
              <a:gd name="connsiteY42" fmla="*/ 4588834 h 4588834"/>
              <a:gd name="connsiteX43" fmla="*/ 5690676 w 11613625"/>
              <a:gd name="connsiteY43" fmla="*/ 4588834 h 4588834"/>
              <a:gd name="connsiteX44" fmla="*/ 5226131 w 11613625"/>
              <a:gd name="connsiteY44" fmla="*/ 4588834 h 4588834"/>
              <a:gd name="connsiteX45" fmla="*/ 4413177 w 11613625"/>
              <a:gd name="connsiteY45" fmla="*/ 4588834 h 4588834"/>
              <a:gd name="connsiteX46" fmla="*/ 3716360 w 11613625"/>
              <a:gd name="connsiteY46" fmla="*/ 4588834 h 4588834"/>
              <a:gd name="connsiteX47" fmla="*/ 3367951 w 11613625"/>
              <a:gd name="connsiteY47" fmla="*/ 4588834 h 4588834"/>
              <a:gd name="connsiteX48" fmla="*/ 2903406 w 11613625"/>
              <a:gd name="connsiteY48" fmla="*/ 4588834 h 4588834"/>
              <a:gd name="connsiteX49" fmla="*/ 2206589 w 11613625"/>
              <a:gd name="connsiteY49" fmla="*/ 4588834 h 4588834"/>
              <a:gd name="connsiteX50" fmla="*/ 1858180 w 11613625"/>
              <a:gd name="connsiteY50" fmla="*/ 4588834 h 4588834"/>
              <a:gd name="connsiteX51" fmla="*/ 1045226 w 11613625"/>
              <a:gd name="connsiteY51" fmla="*/ 4588834 h 4588834"/>
              <a:gd name="connsiteX52" fmla="*/ 696817 w 11613625"/>
              <a:gd name="connsiteY52" fmla="*/ 4588834 h 4588834"/>
              <a:gd name="connsiteX53" fmla="*/ 0 w 11613625"/>
              <a:gd name="connsiteY53" fmla="*/ 4588834 h 4588834"/>
              <a:gd name="connsiteX54" fmla="*/ 0 w 11613625"/>
              <a:gd name="connsiteY54" fmla="*/ 3969341 h 4588834"/>
              <a:gd name="connsiteX55" fmla="*/ 0 w 11613625"/>
              <a:gd name="connsiteY55" fmla="*/ 3533402 h 4588834"/>
              <a:gd name="connsiteX56" fmla="*/ 0 w 11613625"/>
              <a:gd name="connsiteY56" fmla="*/ 3051575 h 4588834"/>
              <a:gd name="connsiteX57" fmla="*/ 0 w 11613625"/>
              <a:gd name="connsiteY57" fmla="*/ 2615635 h 4588834"/>
              <a:gd name="connsiteX58" fmla="*/ 0 w 11613625"/>
              <a:gd name="connsiteY58" fmla="*/ 1950254 h 4588834"/>
              <a:gd name="connsiteX59" fmla="*/ 0 w 11613625"/>
              <a:gd name="connsiteY59" fmla="*/ 1284874 h 4588834"/>
              <a:gd name="connsiteX60" fmla="*/ 0 w 11613625"/>
              <a:gd name="connsiteY60" fmla="*/ 711269 h 4588834"/>
              <a:gd name="connsiteX61" fmla="*/ 0 w 11613625"/>
              <a:gd name="connsiteY61" fmla="*/ 0 h 4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613625" h="4588834" fill="none" extrusionOk="0">
                <a:moveTo>
                  <a:pt x="0" y="0"/>
                </a:moveTo>
                <a:cubicBezTo>
                  <a:pt x="153624" y="-10389"/>
                  <a:pt x="212424" y="3954"/>
                  <a:pt x="348409" y="0"/>
                </a:cubicBezTo>
                <a:cubicBezTo>
                  <a:pt x="484394" y="-3954"/>
                  <a:pt x="723665" y="677"/>
                  <a:pt x="929090" y="0"/>
                </a:cubicBezTo>
                <a:cubicBezTo>
                  <a:pt x="1134515" y="-677"/>
                  <a:pt x="1286033" y="17929"/>
                  <a:pt x="1393635" y="0"/>
                </a:cubicBezTo>
                <a:cubicBezTo>
                  <a:pt x="1501238" y="-17929"/>
                  <a:pt x="1658589" y="26001"/>
                  <a:pt x="1858180" y="0"/>
                </a:cubicBezTo>
                <a:cubicBezTo>
                  <a:pt x="2057772" y="-26001"/>
                  <a:pt x="2248060" y="51112"/>
                  <a:pt x="2438861" y="0"/>
                </a:cubicBezTo>
                <a:cubicBezTo>
                  <a:pt x="2629662" y="-51112"/>
                  <a:pt x="2889838" y="32527"/>
                  <a:pt x="3135679" y="0"/>
                </a:cubicBezTo>
                <a:cubicBezTo>
                  <a:pt x="3381520" y="-32527"/>
                  <a:pt x="3400669" y="29750"/>
                  <a:pt x="3484088" y="0"/>
                </a:cubicBezTo>
                <a:cubicBezTo>
                  <a:pt x="3567507" y="-29750"/>
                  <a:pt x="3742830" y="43715"/>
                  <a:pt x="3948633" y="0"/>
                </a:cubicBezTo>
                <a:cubicBezTo>
                  <a:pt x="4154437" y="-43715"/>
                  <a:pt x="4312825" y="1776"/>
                  <a:pt x="4413178" y="0"/>
                </a:cubicBezTo>
                <a:cubicBezTo>
                  <a:pt x="4513532" y="-1776"/>
                  <a:pt x="4583961" y="4668"/>
                  <a:pt x="4645450" y="0"/>
                </a:cubicBezTo>
                <a:cubicBezTo>
                  <a:pt x="4706939" y="-4668"/>
                  <a:pt x="5113716" y="34514"/>
                  <a:pt x="5458404" y="0"/>
                </a:cubicBezTo>
                <a:cubicBezTo>
                  <a:pt x="5803092" y="-34514"/>
                  <a:pt x="5826258" y="6004"/>
                  <a:pt x="5922949" y="0"/>
                </a:cubicBezTo>
                <a:cubicBezTo>
                  <a:pt x="6019641" y="-6004"/>
                  <a:pt x="6094955" y="18876"/>
                  <a:pt x="6155221" y="0"/>
                </a:cubicBezTo>
                <a:cubicBezTo>
                  <a:pt x="6215487" y="-18876"/>
                  <a:pt x="6632306" y="34417"/>
                  <a:pt x="6852039" y="0"/>
                </a:cubicBezTo>
                <a:cubicBezTo>
                  <a:pt x="7071772" y="-34417"/>
                  <a:pt x="7061547" y="23492"/>
                  <a:pt x="7200448" y="0"/>
                </a:cubicBezTo>
                <a:cubicBezTo>
                  <a:pt x="7339349" y="-23492"/>
                  <a:pt x="7448771" y="47906"/>
                  <a:pt x="7664993" y="0"/>
                </a:cubicBezTo>
                <a:cubicBezTo>
                  <a:pt x="7881216" y="-47906"/>
                  <a:pt x="7871379" y="20325"/>
                  <a:pt x="8013401" y="0"/>
                </a:cubicBezTo>
                <a:cubicBezTo>
                  <a:pt x="8155423" y="-20325"/>
                  <a:pt x="8334901" y="21715"/>
                  <a:pt x="8477946" y="0"/>
                </a:cubicBezTo>
                <a:cubicBezTo>
                  <a:pt x="8620991" y="-21715"/>
                  <a:pt x="8965901" y="91258"/>
                  <a:pt x="9290900" y="0"/>
                </a:cubicBezTo>
                <a:cubicBezTo>
                  <a:pt x="9615899" y="-91258"/>
                  <a:pt x="9535128" y="10057"/>
                  <a:pt x="9639309" y="0"/>
                </a:cubicBezTo>
                <a:cubicBezTo>
                  <a:pt x="9743490" y="-10057"/>
                  <a:pt x="9945807" y="21770"/>
                  <a:pt x="10219990" y="0"/>
                </a:cubicBezTo>
                <a:cubicBezTo>
                  <a:pt x="10494173" y="-21770"/>
                  <a:pt x="10462872" y="26952"/>
                  <a:pt x="10568399" y="0"/>
                </a:cubicBezTo>
                <a:cubicBezTo>
                  <a:pt x="10673926" y="-26952"/>
                  <a:pt x="11097925" y="27641"/>
                  <a:pt x="11613625" y="0"/>
                </a:cubicBezTo>
                <a:cubicBezTo>
                  <a:pt x="11635639" y="227736"/>
                  <a:pt x="11604707" y="338953"/>
                  <a:pt x="11613625" y="573604"/>
                </a:cubicBezTo>
                <a:cubicBezTo>
                  <a:pt x="11622543" y="808255"/>
                  <a:pt x="11557266" y="1026935"/>
                  <a:pt x="11613625" y="1238985"/>
                </a:cubicBezTo>
                <a:cubicBezTo>
                  <a:pt x="11669984" y="1451035"/>
                  <a:pt x="11589957" y="1653832"/>
                  <a:pt x="11613625" y="1812589"/>
                </a:cubicBezTo>
                <a:cubicBezTo>
                  <a:pt x="11637293" y="1971346"/>
                  <a:pt x="11567850" y="2148882"/>
                  <a:pt x="11613625" y="2432082"/>
                </a:cubicBezTo>
                <a:cubicBezTo>
                  <a:pt x="11659400" y="2715282"/>
                  <a:pt x="11549447" y="2931638"/>
                  <a:pt x="11613625" y="3097463"/>
                </a:cubicBezTo>
                <a:cubicBezTo>
                  <a:pt x="11677803" y="3263288"/>
                  <a:pt x="11566201" y="3363632"/>
                  <a:pt x="11613625" y="3579291"/>
                </a:cubicBezTo>
                <a:cubicBezTo>
                  <a:pt x="11661049" y="3794950"/>
                  <a:pt x="11596117" y="3882757"/>
                  <a:pt x="11613625" y="4015230"/>
                </a:cubicBezTo>
                <a:cubicBezTo>
                  <a:pt x="11631133" y="4147703"/>
                  <a:pt x="11573178" y="4335216"/>
                  <a:pt x="11613625" y="4588834"/>
                </a:cubicBezTo>
                <a:cubicBezTo>
                  <a:pt x="11507195" y="4593419"/>
                  <a:pt x="11489625" y="4576624"/>
                  <a:pt x="11381353" y="4588834"/>
                </a:cubicBezTo>
                <a:cubicBezTo>
                  <a:pt x="11273081" y="4601044"/>
                  <a:pt x="10990121" y="4548270"/>
                  <a:pt x="10800671" y="4588834"/>
                </a:cubicBezTo>
                <a:cubicBezTo>
                  <a:pt x="10611221" y="4629398"/>
                  <a:pt x="10633866" y="4576324"/>
                  <a:pt x="10568399" y="4588834"/>
                </a:cubicBezTo>
                <a:cubicBezTo>
                  <a:pt x="10502932" y="4601344"/>
                  <a:pt x="10286192" y="4533149"/>
                  <a:pt x="10103854" y="4588834"/>
                </a:cubicBezTo>
                <a:cubicBezTo>
                  <a:pt x="9921517" y="4644519"/>
                  <a:pt x="9627098" y="4519003"/>
                  <a:pt x="9407036" y="4588834"/>
                </a:cubicBezTo>
                <a:cubicBezTo>
                  <a:pt x="9186974" y="4658665"/>
                  <a:pt x="8967542" y="4498252"/>
                  <a:pt x="8594083" y="4588834"/>
                </a:cubicBezTo>
                <a:cubicBezTo>
                  <a:pt x="8220624" y="4679416"/>
                  <a:pt x="8321168" y="4562469"/>
                  <a:pt x="8129537" y="4588834"/>
                </a:cubicBezTo>
                <a:cubicBezTo>
                  <a:pt x="7937906" y="4615199"/>
                  <a:pt x="7672346" y="4547431"/>
                  <a:pt x="7548856" y="4588834"/>
                </a:cubicBezTo>
                <a:cubicBezTo>
                  <a:pt x="7425366" y="4630237"/>
                  <a:pt x="7371706" y="4561701"/>
                  <a:pt x="7316584" y="4588834"/>
                </a:cubicBezTo>
                <a:cubicBezTo>
                  <a:pt x="7261462" y="4615967"/>
                  <a:pt x="6822907" y="4541785"/>
                  <a:pt x="6619766" y="4588834"/>
                </a:cubicBezTo>
                <a:cubicBezTo>
                  <a:pt x="6416625" y="4635883"/>
                  <a:pt x="6253564" y="4571509"/>
                  <a:pt x="6155221" y="4588834"/>
                </a:cubicBezTo>
                <a:cubicBezTo>
                  <a:pt x="6056879" y="4606159"/>
                  <a:pt x="5880919" y="4553084"/>
                  <a:pt x="5690676" y="4588834"/>
                </a:cubicBezTo>
                <a:cubicBezTo>
                  <a:pt x="5500433" y="4624584"/>
                  <a:pt x="5364926" y="4563872"/>
                  <a:pt x="5226131" y="4588834"/>
                </a:cubicBezTo>
                <a:cubicBezTo>
                  <a:pt x="5087336" y="4613796"/>
                  <a:pt x="4658279" y="4552219"/>
                  <a:pt x="4413177" y="4588834"/>
                </a:cubicBezTo>
                <a:cubicBezTo>
                  <a:pt x="4168075" y="4625449"/>
                  <a:pt x="4006180" y="4564405"/>
                  <a:pt x="3716360" y="4588834"/>
                </a:cubicBezTo>
                <a:cubicBezTo>
                  <a:pt x="3426540" y="4613263"/>
                  <a:pt x="3525378" y="4547749"/>
                  <a:pt x="3367951" y="4588834"/>
                </a:cubicBezTo>
                <a:cubicBezTo>
                  <a:pt x="3210524" y="4629919"/>
                  <a:pt x="3029195" y="4533156"/>
                  <a:pt x="2903406" y="4588834"/>
                </a:cubicBezTo>
                <a:cubicBezTo>
                  <a:pt x="2777617" y="4644512"/>
                  <a:pt x="2468249" y="4586694"/>
                  <a:pt x="2206589" y="4588834"/>
                </a:cubicBezTo>
                <a:cubicBezTo>
                  <a:pt x="1944929" y="4590974"/>
                  <a:pt x="2016165" y="4584304"/>
                  <a:pt x="1858180" y="4588834"/>
                </a:cubicBezTo>
                <a:cubicBezTo>
                  <a:pt x="1700195" y="4593364"/>
                  <a:pt x="1347320" y="4525181"/>
                  <a:pt x="1045226" y="4588834"/>
                </a:cubicBezTo>
                <a:cubicBezTo>
                  <a:pt x="743132" y="4652487"/>
                  <a:pt x="778253" y="4583378"/>
                  <a:pt x="696817" y="4588834"/>
                </a:cubicBezTo>
                <a:cubicBezTo>
                  <a:pt x="615381" y="4594290"/>
                  <a:pt x="191443" y="4529083"/>
                  <a:pt x="0" y="4588834"/>
                </a:cubicBezTo>
                <a:cubicBezTo>
                  <a:pt x="-23501" y="4335527"/>
                  <a:pt x="47736" y="4271139"/>
                  <a:pt x="0" y="3969341"/>
                </a:cubicBezTo>
                <a:cubicBezTo>
                  <a:pt x="-47736" y="3667543"/>
                  <a:pt x="35192" y="3651323"/>
                  <a:pt x="0" y="3533402"/>
                </a:cubicBezTo>
                <a:cubicBezTo>
                  <a:pt x="-35192" y="3415481"/>
                  <a:pt x="47165" y="3289912"/>
                  <a:pt x="0" y="3051575"/>
                </a:cubicBezTo>
                <a:cubicBezTo>
                  <a:pt x="-47165" y="2813238"/>
                  <a:pt x="35327" y="2741619"/>
                  <a:pt x="0" y="2615635"/>
                </a:cubicBezTo>
                <a:cubicBezTo>
                  <a:pt x="-35327" y="2489651"/>
                  <a:pt x="68425" y="2272296"/>
                  <a:pt x="0" y="1950254"/>
                </a:cubicBezTo>
                <a:cubicBezTo>
                  <a:pt x="-68425" y="1628212"/>
                  <a:pt x="63143" y="1486691"/>
                  <a:pt x="0" y="1284874"/>
                </a:cubicBezTo>
                <a:cubicBezTo>
                  <a:pt x="-63143" y="1083057"/>
                  <a:pt x="16774" y="850232"/>
                  <a:pt x="0" y="711269"/>
                </a:cubicBezTo>
                <a:cubicBezTo>
                  <a:pt x="-16774" y="572306"/>
                  <a:pt x="70175" y="201066"/>
                  <a:pt x="0" y="0"/>
                </a:cubicBezTo>
                <a:close/>
              </a:path>
              <a:path w="11613625" h="4588834" stroke="0" extrusionOk="0">
                <a:moveTo>
                  <a:pt x="0" y="0"/>
                </a:moveTo>
                <a:cubicBezTo>
                  <a:pt x="67852" y="-23523"/>
                  <a:pt x="171563" y="26256"/>
                  <a:pt x="232273" y="0"/>
                </a:cubicBezTo>
                <a:cubicBezTo>
                  <a:pt x="292983" y="-26256"/>
                  <a:pt x="515818" y="28802"/>
                  <a:pt x="696818" y="0"/>
                </a:cubicBezTo>
                <a:cubicBezTo>
                  <a:pt x="877819" y="-28802"/>
                  <a:pt x="972874" y="7330"/>
                  <a:pt x="1045226" y="0"/>
                </a:cubicBezTo>
                <a:cubicBezTo>
                  <a:pt x="1117578" y="-7330"/>
                  <a:pt x="1195202" y="13122"/>
                  <a:pt x="1277499" y="0"/>
                </a:cubicBezTo>
                <a:cubicBezTo>
                  <a:pt x="1359796" y="-13122"/>
                  <a:pt x="1674161" y="8946"/>
                  <a:pt x="1858180" y="0"/>
                </a:cubicBezTo>
                <a:cubicBezTo>
                  <a:pt x="2042199" y="-8946"/>
                  <a:pt x="2209770" y="25554"/>
                  <a:pt x="2554998" y="0"/>
                </a:cubicBezTo>
                <a:cubicBezTo>
                  <a:pt x="2900226" y="-25554"/>
                  <a:pt x="3061485" y="46888"/>
                  <a:pt x="3251815" y="0"/>
                </a:cubicBezTo>
                <a:cubicBezTo>
                  <a:pt x="3442145" y="-46888"/>
                  <a:pt x="3619975" y="18774"/>
                  <a:pt x="3716360" y="0"/>
                </a:cubicBezTo>
                <a:cubicBezTo>
                  <a:pt x="3812746" y="-18774"/>
                  <a:pt x="4239976" y="45112"/>
                  <a:pt x="4529314" y="0"/>
                </a:cubicBezTo>
                <a:cubicBezTo>
                  <a:pt x="4818652" y="-45112"/>
                  <a:pt x="4954151" y="69510"/>
                  <a:pt x="5109995" y="0"/>
                </a:cubicBezTo>
                <a:cubicBezTo>
                  <a:pt x="5265839" y="-69510"/>
                  <a:pt x="5382502" y="42151"/>
                  <a:pt x="5574540" y="0"/>
                </a:cubicBezTo>
                <a:cubicBezTo>
                  <a:pt x="5766578" y="-42151"/>
                  <a:pt x="5753896" y="8716"/>
                  <a:pt x="5806813" y="0"/>
                </a:cubicBezTo>
                <a:cubicBezTo>
                  <a:pt x="5859730" y="-8716"/>
                  <a:pt x="6206380" y="66625"/>
                  <a:pt x="6387494" y="0"/>
                </a:cubicBezTo>
                <a:cubicBezTo>
                  <a:pt x="6568608" y="-66625"/>
                  <a:pt x="6812680" y="6614"/>
                  <a:pt x="7084311" y="0"/>
                </a:cubicBezTo>
                <a:cubicBezTo>
                  <a:pt x="7355942" y="-6614"/>
                  <a:pt x="7348339" y="7486"/>
                  <a:pt x="7432720" y="0"/>
                </a:cubicBezTo>
                <a:cubicBezTo>
                  <a:pt x="7517101" y="-7486"/>
                  <a:pt x="7644409" y="39286"/>
                  <a:pt x="7781129" y="0"/>
                </a:cubicBezTo>
                <a:cubicBezTo>
                  <a:pt x="7917849" y="-39286"/>
                  <a:pt x="8082029" y="15299"/>
                  <a:pt x="8245674" y="0"/>
                </a:cubicBezTo>
                <a:cubicBezTo>
                  <a:pt x="8409319" y="-15299"/>
                  <a:pt x="8381680" y="4355"/>
                  <a:pt x="8477946" y="0"/>
                </a:cubicBezTo>
                <a:cubicBezTo>
                  <a:pt x="8574212" y="-4355"/>
                  <a:pt x="8928817" y="44784"/>
                  <a:pt x="9290900" y="0"/>
                </a:cubicBezTo>
                <a:cubicBezTo>
                  <a:pt x="9652983" y="-44784"/>
                  <a:pt x="9795774" y="3370"/>
                  <a:pt x="9987718" y="0"/>
                </a:cubicBezTo>
                <a:cubicBezTo>
                  <a:pt x="10179662" y="-3370"/>
                  <a:pt x="10226181" y="31401"/>
                  <a:pt x="10336126" y="0"/>
                </a:cubicBezTo>
                <a:cubicBezTo>
                  <a:pt x="10446071" y="-31401"/>
                  <a:pt x="10561931" y="22435"/>
                  <a:pt x="10684535" y="0"/>
                </a:cubicBezTo>
                <a:cubicBezTo>
                  <a:pt x="10807139" y="-22435"/>
                  <a:pt x="10860152" y="23623"/>
                  <a:pt x="10916808" y="0"/>
                </a:cubicBezTo>
                <a:cubicBezTo>
                  <a:pt x="10973464" y="-23623"/>
                  <a:pt x="11437060" y="12875"/>
                  <a:pt x="11613625" y="0"/>
                </a:cubicBezTo>
                <a:cubicBezTo>
                  <a:pt x="11622456" y="126592"/>
                  <a:pt x="11606869" y="289389"/>
                  <a:pt x="11613625" y="481828"/>
                </a:cubicBezTo>
                <a:cubicBezTo>
                  <a:pt x="11620381" y="674267"/>
                  <a:pt x="11611102" y="799306"/>
                  <a:pt x="11613625" y="1009543"/>
                </a:cubicBezTo>
                <a:cubicBezTo>
                  <a:pt x="11616148" y="1219781"/>
                  <a:pt x="11587231" y="1427253"/>
                  <a:pt x="11613625" y="1537259"/>
                </a:cubicBezTo>
                <a:cubicBezTo>
                  <a:pt x="11640019" y="1647265"/>
                  <a:pt x="11584638" y="1914746"/>
                  <a:pt x="11613625" y="2202640"/>
                </a:cubicBezTo>
                <a:cubicBezTo>
                  <a:pt x="11642612" y="2490534"/>
                  <a:pt x="11591340" y="2461752"/>
                  <a:pt x="11613625" y="2684468"/>
                </a:cubicBezTo>
                <a:cubicBezTo>
                  <a:pt x="11635910" y="2907184"/>
                  <a:pt x="11604016" y="3037750"/>
                  <a:pt x="11613625" y="3349849"/>
                </a:cubicBezTo>
                <a:cubicBezTo>
                  <a:pt x="11623234" y="3661948"/>
                  <a:pt x="11609660" y="3761002"/>
                  <a:pt x="11613625" y="3877565"/>
                </a:cubicBezTo>
                <a:cubicBezTo>
                  <a:pt x="11617590" y="3994128"/>
                  <a:pt x="11563254" y="4299985"/>
                  <a:pt x="11613625" y="4588834"/>
                </a:cubicBezTo>
                <a:cubicBezTo>
                  <a:pt x="11358159" y="4592600"/>
                  <a:pt x="11164467" y="4517524"/>
                  <a:pt x="10916808" y="4588834"/>
                </a:cubicBezTo>
                <a:cubicBezTo>
                  <a:pt x="10669149" y="4660144"/>
                  <a:pt x="10609515" y="4542917"/>
                  <a:pt x="10336126" y="4588834"/>
                </a:cubicBezTo>
                <a:cubicBezTo>
                  <a:pt x="10062737" y="4634751"/>
                  <a:pt x="10165102" y="4565721"/>
                  <a:pt x="10103854" y="4588834"/>
                </a:cubicBezTo>
                <a:cubicBezTo>
                  <a:pt x="10042606" y="4611947"/>
                  <a:pt x="9920614" y="4585717"/>
                  <a:pt x="9871581" y="4588834"/>
                </a:cubicBezTo>
                <a:cubicBezTo>
                  <a:pt x="9822548" y="4591951"/>
                  <a:pt x="9347242" y="4530879"/>
                  <a:pt x="9058628" y="4588834"/>
                </a:cubicBezTo>
                <a:cubicBezTo>
                  <a:pt x="8770014" y="4646789"/>
                  <a:pt x="8937070" y="4571444"/>
                  <a:pt x="8826355" y="4588834"/>
                </a:cubicBezTo>
                <a:cubicBezTo>
                  <a:pt x="8715640" y="4606224"/>
                  <a:pt x="8546745" y="4543591"/>
                  <a:pt x="8361810" y="4588834"/>
                </a:cubicBezTo>
                <a:cubicBezTo>
                  <a:pt x="8176876" y="4634077"/>
                  <a:pt x="8185249" y="4564431"/>
                  <a:pt x="8129537" y="4588834"/>
                </a:cubicBezTo>
                <a:cubicBezTo>
                  <a:pt x="8073825" y="4613237"/>
                  <a:pt x="7808690" y="4549658"/>
                  <a:pt x="7664992" y="4588834"/>
                </a:cubicBezTo>
                <a:cubicBezTo>
                  <a:pt x="7521294" y="4628010"/>
                  <a:pt x="7364628" y="4559698"/>
                  <a:pt x="7200448" y="4588834"/>
                </a:cubicBezTo>
                <a:cubicBezTo>
                  <a:pt x="7036268" y="4617970"/>
                  <a:pt x="6795415" y="4554163"/>
                  <a:pt x="6503630" y="4588834"/>
                </a:cubicBezTo>
                <a:cubicBezTo>
                  <a:pt x="6211845" y="4623505"/>
                  <a:pt x="6020322" y="4588214"/>
                  <a:pt x="5806813" y="4588834"/>
                </a:cubicBezTo>
                <a:cubicBezTo>
                  <a:pt x="5593304" y="4589454"/>
                  <a:pt x="5528470" y="4553355"/>
                  <a:pt x="5342268" y="4588834"/>
                </a:cubicBezTo>
                <a:cubicBezTo>
                  <a:pt x="5156066" y="4624313"/>
                  <a:pt x="5213862" y="4584743"/>
                  <a:pt x="5109995" y="4588834"/>
                </a:cubicBezTo>
                <a:cubicBezTo>
                  <a:pt x="5006128" y="4592925"/>
                  <a:pt x="4553939" y="4559200"/>
                  <a:pt x="4297041" y="4588834"/>
                </a:cubicBezTo>
                <a:cubicBezTo>
                  <a:pt x="4040143" y="4618468"/>
                  <a:pt x="3887818" y="4498506"/>
                  <a:pt x="3484087" y="4588834"/>
                </a:cubicBezTo>
                <a:cubicBezTo>
                  <a:pt x="3080356" y="4679162"/>
                  <a:pt x="3267971" y="4550182"/>
                  <a:pt x="3135679" y="4588834"/>
                </a:cubicBezTo>
                <a:cubicBezTo>
                  <a:pt x="3003387" y="4627486"/>
                  <a:pt x="3006812" y="4562195"/>
                  <a:pt x="2903406" y="4588834"/>
                </a:cubicBezTo>
                <a:cubicBezTo>
                  <a:pt x="2800000" y="4615473"/>
                  <a:pt x="2470500" y="4586431"/>
                  <a:pt x="2090452" y="4588834"/>
                </a:cubicBezTo>
                <a:cubicBezTo>
                  <a:pt x="1710404" y="4591237"/>
                  <a:pt x="1699805" y="4532929"/>
                  <a:pt x="1509771" y="4588834"/>
                </a:cubicBezTo>
                <a:cubicBezTo>
                  <a:pt x="1319737" y="4644739"/>
                  <a:pt x="1069858" y="4564380"/>
                  <a:pt x="812954" y="4588834"/>
                </a:cubicBezTo>
                <a:cubicBezTo>
                  <a:pt x="556050" y="4613288"/>
                  <a:pt x="223241" y="4557837"/>
                  <a:pt x="0" y="4588834"/>
                </a:cubicBezTo>
                <a:cubicBezTo>
                  <a:pt x="-71545" y="4442672"/>
                  <a:pt x="60185" y="4149894"/>
                  <a:pt x="0" y="3969341"/>
                </a:cubicBezTo>
                <a:cubicBezTo>
                  <a:pt x="-60185" y="3788788"/>
                  <a:pt x="46029" y="3619002"/>
                  <a:pt x="0" y="3441626"/>
                </a:cubicBezTo>
                <a:cubicBezTo>
                  <a:pt x="-46029" y="3264251"/>
                  <a:pt x="11237" y="3194674"/>
                  <a:pt x="0" y="3005686"/>
                </a:cubicBezTo>
                <a:cubicBezTo>
                  <a:pt x="-11237" y="2816698"/>
                  <a:pt x="66682" y="2649768"/>
                  <a:pt x="0" y="2432082"/>
                </a:cubicBezTo>
                <a:cubicBezTo>
                  <a:pt x="-66682" y="2214396"/>
                  <a:pt x="53033" y="2099367"/>
                  <a:pt x="0" y="1858478"/>
                </a:cubicBezTo>
                <a:cubicBezTo>
                  <a:pt x="-53033" y="1617589"/>
                  <a:pt x="51241" y="1423356"/>
                  <a:pt x="0" y="1238985"/>
                </a:cubicBezTo>
                <a:cubicBezTo>
                  <a:pt x="-51241" y="1054614"/>
                  <a:pt x="29512" y="910717"/>
                  <a:pt x="0" y="619493"/>
                </a:cubicBezTo>
                <a:cubicBezTo>
                  <a:pt x="-29512" y="328269"/>
                  <a:pt x="40160" y="270473"/>
                  <a:pt x="0" y="0"/>
                </a:cubicBezTo>
                <a:close/>
              </a:path>
            </a:pathLst>
          </a:custGeom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919674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เห็นชอบในหลักการเพิ่มสิทธิประโยชน์ยา จ2 จำนวน 4 รายการ ในระบบหลักประกันสุขภาพแห่งชาติ ตั้งแต่ปีงบประมาณ 2565 ดังนี้</a:t>
            </a:r>
            <a:endParaRPr lang="en-US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marL="449262" lvl="1" algn="l">
              <a:lnSpc>
                <a:spcPct val="115000"/>
              </a:lnSpc>
              <a:spcBef>
                <a:spcPts val="0"/>
              </a:spcBef>
            </a:pP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)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ขยายข้อบ่งใช้ ยา 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Imatinib 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และยา </a:t>
            </a:r>
            <a:r>
              <a:rPr lang="en-US" sz="2400" b="1" spc="-30" dirty="0" err="1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Dasatinib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ในกรณีรักษาโรคมะเร็งเม็ดเลือดขาวแบบเฉียบพลันชนิดล</a:t>
            </a:r>
            <a:r>
              <a:rPr lang="th-TH" sz="2400" b="1" spc="-30" dirty="0" err="1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ิมฟอยด์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ALL 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ที่มี 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Ph+ </a:t>
            </a:r>
          </a:p>
          <a:p>
            <a:pPr marL="449262" lvl="1" algn="l">
              <a:lnSpc>
                <a:spcPct val="115000"/>
              </a:lnSpc>
              <a:spcBef>
                <a:spcPts val="0"/>
              </a:spcBef>
            </a:pP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)</a:t>
            </a:r>
            <a:r>
              <a:rPr lang="en-US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400" b="1" spc="-3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เพิ่ม ยา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Tocilizumab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เป็นสิทธิประโยชน์สำหรับการรักษาโรคข้ออักเสบไม่ทราบสาเหตุ ชนิด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Systemic (Systemic Juvenile     </a:t>
            </a:r>
          </a:p>
          <a:p>
            <a:pPr marL="449262" lvl="1" algn="l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Idiopathic Arthritis: SJIA)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ในเด็กอายุตั้งแต่ 2  ปี ขึ้นไป ที่ไม่ตอบสนองต่อการรักษามาตรฐาน </a:t>
            </a:r>
            <a:endParaRPr lang="en-US" sz="2400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449262" lvl="1" algn="l">
              <a:lnSpc>
                <a:spcPct val="115000"/>
              </a:lnSpc>
              <a:spcBef>
                <a:spcPts val="0"/>
              </a:spcBef>
            </a:pP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3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</a:t>
            </a:r>
            <a:r>
              <a:rPr lang="th-TH" sz="2400" b="1" spc="-2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พิ่ม ยา </a:t>
            </a:r>
            <a:r>
              <a:rPr lang="en-US" sz="2400" b="1" spc="-20" dirty="0" err="1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Ceftazidium</a:t>
            </a:r>
            <a:r>
              <a:rPr lang="en-US" sz="2400" b="1" spc="-2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/avibactam </a:t>
            </a:r>
            <a:r>
              <a:rPr lang="th-TH" sz="2400" b="1" spc="-2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เป็นสิทธิประโยชน์สำหรับการรักษาผู้ป่วยที่ติดเชื้อ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Carbapenem-resistant </a:t>
            </a:r>
            <a:endParaRPr lang="th-TH" sz="2400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449262" lvl="1" algn="l">
              <a:lnSpc>
                <a:spcPct val="115000"/>
              </a:lnSpc>
              <a:spcBef>
                <a:spcPts val="0"/>
              </a:spcBef>
            </a:pP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 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Enterobacteriaceae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ที่ไวต่อยา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Ceftazidime/avibactam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ในผู้ป่วยที่มีข้อห้ามใช้ </a:t>
            </a:r>
            <a:r>
              <a:rPr lang="en-US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Colistin</a:t>
            </a:r>
          </a:p>
          <a:p>
            <a:pPr marL="449262" lvl="1" algn="l">
              <a:lnSpc>
                <a:spcPct val="115000"/>
              </a:lnSpc>
              <a:spcBef>
                <a:spcPts val="0"/>
              </a:spcBef>
            </a:pPr>
            <a:endParaRPr lang="en-US" sz="2400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เห็นชอบให้เพิ่มสิทธิประโยชน์ยา จ(2) จำนวน 4 รายการ ใน ปีงบประมาณ 2565 โดยใช้เงิน “รายได้สูง (ต่ำ) กว่าค่าใช้จ่ายสะสม” ของเงินกองทุนหลักประกันสุขภาพแห่งชาติ ปี 2564 จำนวนไม่เกิน 77 ล้านบาท สำหรับการดำเนินการตามที่คณะอนุกรรมการกำหนดหลักเกณฑ์การดำเนินงานและการบริหารกองทุนมีมติ</a:t>
            </a:r>
            <a:endParaRPr lang="en-US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E9426-8B70-413F-AD21-48847769EFEA}"/>
              </a:ext>
            </a:extLst>
          </p:cNvPr>
          <p:cNvSpPr txBox="1"/>
          <p:nvPr/>
        </p:nvSpPr>
        <p:spPr>
          <a:xfrm>
            <a:off x="1331842" y="839569"/>
            <a:ext cx="8859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ข้อเสนอการเพิ่มสิทธิประโยชน์ยาบัญชี จ 2 รายการใหม่ จำนวน 4 รายการ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เป็นสิทธิประโยชน์ในระบบหลักประกันสุขภาพแห่งชาติ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18" y="5996738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เรื่องจากวาระเพื่อพิจารณา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497EFBE-2A28-4377-96D4-A177FC7086BC}"/>
              </a:ext>
            </a:extLst>
          </p:cNvPr>
          <p:cNvSpPr/>
          <p:nvPr/>
        </p:nvSpPr>
        <p:spPr>
          <a:xfrm>
            <a:off x="313332" y="868659"/>
            <a:ext cx="667329" cy="475440"/>
          </a:xfrm>
          <a:prstGeom prst="hept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29109-DE99-4001-AF91-EF638F85DBD6}"/>
              </a:ext>
            </a:extLst>
          </p:cNvPr>
          <p:cNvSpPr txBox="1"/>
          <p:nvPr/>
        </p:nvSpPr>
        <p:spPr>
          <a:xfrm>
            <a:off x="313332" y="1639726"/>
            <a:ext cx="1356442" cy="461665"/>
          </a:xfrm>
          <a:custGeom>
            <a:avLst/>
            <a:gdLst>
              <a:gd name="connsiteX0" fmla="*/ 0 w 1356442"/>
              <a:gd name="connsiteY0" fmla="*/ 0 h 461665"/>
              <a:gd name="connsiteX1" fmla="*/ 1356442 w 1356442"/>
              <a:gd name="connsiteY1" fmla="*/ 0 h 461665"/>
              <a:gd name="connsiteX2" fmla="*/ 1356442 w 1356442"/>
              <a:gd name="connsiteY2" fmla="*/ 461665 h 461665"/>
              <a:gd name="connsiteX3" fmla="*/ 0 w 1356442"/>
              <a:gd name="connsiteY3" fmla="*/ 461665 h 461665"/>
              <a:gd name="connsiteX4" fmla="*/ 0 w 135644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442" h="461665" fill="none" extrusionOk="0">
                <a:moveTo>
                  <a:pt x="0" y="0"/>
                </a:moveTo>
                <a:cubicBezTo>
                  <a:pt x="431746" y="86892"/>
                  <a:pt x="1029083" y="-50487"/>
                  <a:pt x="1356442" y="0"/>
                </a:cubicBezTo>
                <a:cubicBezTo>
                  <a:pt x="1363630" y="62685"/>
                  <a:pt x="1358617" y="257662"/>
                  <a:pt x="1356442" y="461665"/>
                </a:cubicBezTo>
                <a:cubicBezTo>
                  <a:pt x="977648" y="354719"/>
                  <a:pt x="559406" y="385987"/>
                  <a:pt x="0" y="461665"/>
                </a:cubicBezTo>
                <a:cubicBezTo>
                  <a:pt x="-18729" y="334242"/>
                  <a:pt x="16066" y="225905"/>
                  <a:pt x="0" y="0"/>
                </a:cubicBezTo>
                <a:close/>
              </a:path>
              <a:path w="1356442" h="461665" stroke="0" extrusionOk="0">
                <a:moveTo>
                  <a:pt x="0" y="0"/>
                </a:moveTo>
                <a:cubicBezTo>
                  <a:pt x="428048" y="100032"/>
                  <a:pt x="683004" y="-81816"/>
                  <a:pt x="1356442" y="0"/>
                </a:cubicBezTo>
                <a:cubicBezTo>
                  <a:pt x="1391775" y="51037"/>
                  <a:pt x="1340409" y="385520"/>
                  <a:pt x="1356442" y="461665"/>
                </a:cubicBezTo>
                <a:cubicBezTo>
                  <a:pt x="778774" y="565730"/>
                  <a:pt x="369120" y="567495"/>
                  <a:pt x="0" y="461665"/>
                </a:cubicBezTo>
                <a:cubicBezTo>
                  <a:pt x="-10050" y="261490"/>
                  <a:pt x="-32956" y="11171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28575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344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681435-8F24-4961-92A6-F23063C1C3BD}"/>
              </a:ext>
            </a:extLst>
          </p:cNvPr>
          <p:cNvSpPr txBox="1"/>
          <p:nvPr/>
        </p:nvSpPr>
        <p:spPr>
          <a:xfrm>
            <a:off x="4714595" y="1598859"/>
            <a:ext cx="7328452" cy="5189113"/>
          </a:xfrm>
          <a:custGeom>
            <a:avLst/>
            <a:gdLst>
              <a:gd name="connsiteX0" fmla="*/ 0 w 7328452"/>
              <a:gd name="connsiteY0" fmla="*/ 0 h 5189113"/>
              <a:gd name="connsiteX1" fmla="*/ 490443 w 7328452"/>
              <a:gd name="connsiteY1" fmla="*/ 0 h 5189113"/>
              <a:gd name="connsiteX2" fmla="*/ 1200739 w 7328452"/>
              <a:gd name="connsiteY2" fmla="*/ 0 h 5189113"/>
              <a:gd name="connsiteX3" fmla="*/ 1617897 w 7328452"/>
              <a:gd name="connsiteY3" fmla="*/ 0 h 5189113"/>
              <a:gd name="connsiteX4" fmla="*/ 2254908 w 7328452"/>
              <a:gd name="connsiteY4" fmla="*/ 0 h 5189113"/>
              <a:gd name="connsiteX5" fmla="*/ 2891920 w 7328452"/>
              <a:gd name="connsiteY5" fmla="*/ 0 h 5189113"/>
              <a:gd name="connsiteX6" fmla="*/ 3309078 w 7328452"/>
              <a:gd name="connsiteY6" fmla="*/ 0 h 5189113"/>
              <a:gd name="connsiteX7" fmla="*/ 3652951 w 7328452"/>
              <a:gd name="connsiteY7" fmla="*/ 0 h 5189113"/>
              <a:gd name="connsiteX8" fmla="*/ 3996825 w 7328452"/>
              <a:gd name="connsiteY8" fmla="*/ 0 h 5189113"/>
              <a:gd name="connsiteX9" fmla="*/ 4633837 w 7328452"/>
              <a:gd name="connsiteY9" fmla="*/ 0 h 5189113"/>
              <a:gd name="connsiteX10" fmla="*/ 5197564 w 7328452"/>
              <a:gd name="connsiteY10" fmla="*/ 0 h 5189113"/>
              <a:gd name="connsiteX11" fmla="*/ 5761291 w 7328452"/>
              <a:gd name="connsiteY11" fmla="*/ 0 h 5189113"/>
              <a:gd name="connsiteX12" fmla="*/ 6398302 w 7328452"/>
              <a:gd name="connsiteY12" fmla="*/ 0 h 5189113"/>
              <a:gd name="connsiteX13" fmla="*/ 6815460 w 7328452"/>
              <a:gd name="connsiteY13" fmla="*/ 0 h 5189113"/>
              <a:gd name="connsiteX14" fmla="*/ 7328452 w 7328452"/>
              <a:gd name="connsiteY14" fmla="*/ 0 h 5189113"/>
              <a:gd name="connsiteX15" fmla="*/ 7328452 w 7328452"/>
              <a:gd name="connsiteY15" fmla="*/ 524677 h 5189113"/>
              <a:gd name="connsiteX16" fmla="*/ 7328452 w 7328452"/>
              <a:gd name="connsiteY16" fmla="*/ 1153136 h 5189113"/>
              <a:gd name="connsiteX17" fmla="*/ 7328452 w 7328452"/>
              <a:gd name="connsiteY17" fmla="*/ 1574031 h 5189113"/>
              <a:gd name="connsiteX18" fmla="*/ 7328452 w 7328452"/>
              <a:gd name="connsiteY18" fmla="*/ 2098708 h 5189113"/>
              <a:gd name="connsiteX19" fmla="*/ 7328452 w 7328452"/>
              <a:gd name="connsiteY19" fmla="*/ 2779058 h 5189113"/>
              <a:gd name="connsiteX20" fmla="*/ 7328452 w 7328452"/>
              <a:gd name="connsiteY20" fmla="*/ 3303735 h 5189113"/>
              <a:gd name="connsiteX21" fmla="*/ 7328452 w 7328452"/>
              <a:gd name="connsiteY21" fmla="*/ 3776521 h 5189113"/>
              <a:gd name="connsiteX22" fmla="*/ 7328452 w 7328452"/>
              <a:gd name="connsiteY22" fmla="*/ 4404980 h 5189113"/>
              <a:gd name="connsiteX23" fmla="*/ 7328452 w 7328452"/>
              <a:gd name="connsiteY23" fmla="*/ 5189113 h 5189113"/>
              <a:gd name="connsiteX24" fmla="*/ 6764725 w 7328452"/>
              <a:gd name="connsiteY24" fmla="*/ 5189113 h 5189113"/>
              <a:gd name="connsiteX25" fmla="*/ 6347567 w 7328452"/>
              <a:gd name="connsiteY25" fmla="*/ 5189113 h 5189113"/>
              <a:gd name="connsiteX26" fmla="*/ 5857124 w 7328452"/>
              <a:gd name="connsiteY26" fmla="*/ 5189113 h 5189113"/>
              <a:gd name="connsiteX27" fmla="*/ 5146828 w 7328452"/>
              <a:gd name="connsiteY27" fmla="*/ 5189113 h 5189113"/>
              <a:gd name="connsiteX28" fmla="*/ 4802955 w 7328452"/>
              <a:gd name="connsiteY28" fmla="*/ 5189113 h 5189113"/>
              <a:gd name="connsiteX29" fmla="*/ 4385797 w 7328452"/>
              <a:gd name="connsiteY29" fmla="*/ 5189113 h 5189113"/>
              <a:gd name="connsiteX30" fmla="*/ 3968639 w 7328452"/>
              <a:gd name="connsiteY30" fmla="*/ 5189113 h 5189113"/>
              <a:gd name="connsiteX31" fmla="*/ 3624765 w 7328452"/>
              <a:gd name="connsiteY31" fmla="*/ 5189113 h 5189113"/>
              <a:gd name="connsiteX32" fmla="*/ 2987754 w 7328452"/>
              <a:gd name="connsiteY32" fmla="*/ 5189113 h 5189113"/>
              <a:gd name="connsiteX33" fmla="*/ 2570595 w 7328452"/>
              <a:gd name="connsiteY33" fmla="*/ 5189113 h 5189113"/>
              <a:gd name="connsiteX34" fmla="*/ 2226722 w 7328452"/>
              <a:gd name="connsiteY34" fmla="*/ 5189113 h 5189113"/>
              <a:gd name="connsiteX35" fmla="*/ 1736279 w 7328452"/>
              <a:gd name="connsiteY35" fmla="*/ 5189113 h 5189113"/>
              <a:gd name="connsiteX36" fmla="*/ 1172552 w 7328452"/>
              <a:gd name="connsiteY36" fmla="*/ 5189113 h 5189113"/>
              <a:gd name="connsiteX37" fmla="*/ 682110 w 7328452"/>
              <a:gd name="connsiteY37" fmla="*/ 5189113 h 5189113"/>
              <a:gd name="connsiteX38" fmla="*/ 0 w 7328452"/>
              <a:gd name="connsiteY38" fmla="*/ 5189113 h 5189113"/>
              <a:gd name="connsiteX39" fmla="*/ 0 w 7328452"/>
              <a:gd name="connsiteY39" fmla="*/ 4716327 h 5189113"/>
              <a:gd name="connsiteX40" fmla="*/ 0 w 7328452"/>
              <a:gd name="connsiteY40" fmla="*/ 4035977 h 5189113"/>
              <a:gd name="connsiteX41" fmla="*/ 0 w 7328452"/>
              <a:gd name="connsiteY41" fmla="*/ 3511300 h 5189113"/>
              <a:gd name="connsiteX42" fmla="*/ 0 w 7328452"/>
              <a:gd name="connsiteY42" fmla="*/ 3090405 h 5189113"/>
              <a:gd name="connsiteX43" fmla="*/ 0 w 7328452"/>
              <a:gd name="connsiteY43" fmla="*/ 2669510 h 5189113"/>
              <a:gd name="connsiteX44" fmla="*/ 0 w 7328452"/>
              <a:gd name="connsiteY44" fmla="*/ 2248616 h 5189113"/>
              <a:gd name="connsiteX45" fmla="*/ 0 w 7328452"/>
              <a:gd name="connsiteY45" fmla="*/ 1672048 h 5189113"/>
              <a:gd name="connsiteX46" fmla="*/ 0 w 7328452"/>
              <a:gd name="connsiteY46" fmla="*/ 991697 h 5189113"/>
              <a:gd name="connsiteX47" fmla="*/ 0 w 7328452"/>
              <a:gd name="connsiteY47" fmla="*/ 0 h 51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328452" h="5189113" fill="none" extrusionOk="0">
                <a:moveTo>
                  <a:pt x="0" y="0"/>
                </a:moveTo>
                <a:cubicBezTo>
                  <a:pt x="148702" y="-53087"/>
                  <a:pt x="341972" y="52981"/>
                  <a:pt x="490443" y="0"/>
                </a:cubicBezTo>
                <a:cubicBezTo>
                  <a:pt x="638914" y="-52981"/>
                  <a:pt x="990550" y="48202"/>
                  <a:pt x="1200739" y="0"/>
                </a:cubicBezTo>
                <a:cubicBezTo>
                  <a:pt x="1410928" y="-48202"/>
                  <a:pt x="1412438" y="19097"/>
                  <a:pt x="1617897" y="0"/>
                </a:cubicBezTo>
                <a:cubicBezTo>
                  <a:pt x="1823356" y="-19097"/>
                  <a:pt x="2017773" y="24759"/>
                  <a:pt x="2254908" y="0"/>
                </a:cubicBezTo>
                <a:cubicBezTo>
                  <a:pt x="2492043" y="-24759"/>
                  <a:pt x="2724649" y="24621"/>
                  <a:pt x="2891920" y="0"/>
                </a:cubicBezTo>
                <a:cubicBezTo>
                  <a:pt x="3059191" y="-24621"/>
                  <a:pt x="3163591" y="28312"/>
                  <a:pt x="3309078" y="0"/>
                </a:cubicBezTo>
                <a:cubicBezTo>
                  <a:pt x="3454565" y="-28312"/>
                  <a:pt x="3499776" y="38032"/>
                  <a:pt x="3652951" y="0"/>
                </a:cubicBezTo>
                <a:cubicBezTo>
                  <a:pt x="3806126" y="-38032"/>
                  <a:pt x="3861588" y="6262"/>
                  <a:pt x="3996825" y="0"/>
                </a:cubicBezTo>
                <a:cubicBezTo>
                  <a:pt x="4132062" y="-6262"/>
                  <a:pt x="4381858" y="7956"/>
                  <a:pt x="4633837" y="0"/>
                </a:cubicBezTo>
                <a:cubicBezTo>
                  <a:pt x="4885816" y="-7956"/>
                  <a:pt x="4927680" y="6929"/>
                  <a:pt x="5197564" y="0"/>
                </a:cubicBezTo>
                <a:cubicBezTo>
                  <a:pt x="5467448" y="-6929"/>
                  <a:pt x="5627304" y="40648"/>
                  <a:pt x="5761291" y="0"/>
                </a:cubicBezTo>
                <a:cubicBezTo>
                  <a:pt x="5895278" y="-40648"/>
                  <a:pt x="6201483" y="7070"/>
                  <a:pt x="6398302" y="0"/>
                </a:cubicBezTo>
                <a:cubicBezTo>
                  <a:pt x="6595121" y="-7070"/>
                  <a:pt x="6675739" y="49381"/>
                  <a:pt x="6815460" y="0"/>
                </a:cubicBezTo>
                <a:cubicBezTo>
                  <a:pt x="6955181" y="-49381"/>
                  <a:pt x="7154451" y="28459"/>
                  <a:pt x="7328452" y="0"/>
                </a:cubicBezTo>
                <a:cubicBezTo>
                  <a:pt x="7361513" y="131682"/>
                  <a:pt x="7267365" y="262474"/>
                  <a:pt x="7328452" y="524677"/>
                </a:cubicBezTo>
                <a:cubicBezTo>
                  <a:pt x="7389539" y="786880"/>
                  <a:pt x="7268269" y="879729"/>
                  <a:pt x="7328452" y="1153136"/>
                </a:cubicBezTo>
                <a:cubicBezTo>
                  <a:pt x="7388635" y="1426543"/>
                  <a:pt x="7300076" y="1398433"/>
                  <a:pt x="7328452" y="1574031"/>
                </a:cubicBezTo>
                <a:cubicBezTo>
                  <a:pt x="7356828" y="1749630"/>
                  <a:pt x="7278439" y="1845501"/>
                  <a:pt x="7328452" y="2098708"/>
                </a:cubicBezTo>
                <a:cubicBezTo>
                  <a:pt x="7378465" y="2351915"/>
                  <a:pt x="7272690" y="2447124"/>
                  <a:pt x="7328452" y="2779058"/>
                </a:cubicBezTo>
                <a:cubicBezTo>
                  <a:pt x="7384214" y="3110992"/>
                  <a:pt x="7315601" y="3090383"/>
                  <a:pt x="7328452" y="3303735"/>
                </a:cubicBezTo>
                <a:cubicBezTo>
                  <a:pt x="7341303" y="3517087"/>
                  <a:pt x="7320924" y="3674037"/>
                  <a:pt x="7328452" y="3776521"/>
                </a:cubicBezTo>
                <a:cubicBezTo>
                  <a:pt x="7335980" y="3879005"/>
                  <a:pt x="7279529" y="4204704"/>
                  <a:pt x="7328452" y="4404980"/>
                </a:cubicBezTo>
                <a:cubicBezTo>
                  <a:pt x="7377375" y="4605256"/>
                  <a:pt x="7314256" y="4804510"/>
                  <a:pt x="7328452" y="5189113"/>
                </a:cubicBezTo>
                <a:cubicBezTo>
                  <a:pt x="7207447" y="5218182"/>
                  <a:pt x="7000697" y="5185148"/>
                  <a:pt x="6764725" y="5189113"/>
                </a:cubicBezTo>
                <a:cubicBezTo>
                  <a:pt x="6528753" y="5193078"/>
                  <a:pt x="6459147" y="5188438"/>
                  <a:pt x="6347567" y="5189113"/>
                </a:cubicBezTo>
                <a:cubicBezTo>
                  <a:pt x="6235987" y="5189788"/>
                  <a:pt x="5997530" y="5184419"/>
                  <a:pt x="5857124" y="5189113"/>
                </a:cubicBezTo>
                <a:cubicBezTo>
                  <a:pt x="5716718" y="5193807"/>
                  <a:pt x="5313817" y="5114124"/>
                  <a:pt x="5146828" y="5189113"/>
                </a:cubicBezTo>
                <a:cubicBezTo>
                  <a:pt x="4979839" y="5264102"/>
                  <a:pt x="4922590" y="5155318"/>
                  <a:pt x="4802955" y="5189113"/>
                </a:cubicBezTo>
                <a:cubicBezTo>
                  <a:pt x="4683320" y="5222908"/>
                  <a:pt x="4575425" y="5148565"/>
                  <a:pt x="4385797" y="5189113"/>
                </a:cubicBezTo>
                <a:cubicBezTo>
                  <a:pt x="4196169" y="5229661"/>
                  <a:pt x="4061261" y="5149760"/>
                  <a:pt x="3968639" y="5189113"/>
                </a:cubicBezTo>
                <a:cubicBezTo>
                  <a:pt x="3876017" y="5228466"/>
                  <a:pt x="3792949" y="5182165"/>
                  <a:pt x="3624765" y="5189113"/>
                </a:cubicBezTo>
                <a:cubicBezTo>
                  <a:pt x="3456581" y="5196061"/>
                  <a:pt x="3297039" y="5121113"/>
                  <a:pt x="2987754" y="5189113"/>
                </a:cubicBezTo>
                <a:cubicBezTo>
                  <a:pt x="2678469" y="5257113"/>
                  <a:pt x="2700264" y="5154072"/>
                  <a:pt x="2570595" y="5189113"/>
                </a:cubicBezTo>
                <a:cubicBezTo>
                  <a:pt x="2440926" y="5224154"/>
                  <a:pt x="2372912" y="5163985"/>
                  <a:pt x="2226722" y="5189113"/>
                </a:cubicBezTo>
                <a:cubicBezTo>
                  <a:pt x="2080532" y="5214241"/>
                  <a:pt x="1926987" y="5133414"/>
                  <a:pt x="1736279" y="5189113"/>
                </a:cubicBezTo>
                <a:cubicBezTo>
                  <a:pt x="1545571" y="5244812"/>
                  <a:pt x="1358842" y="5142953"/>
                  <a:pt x="1172552" y="5189113"/>
                </a:cubicBezTo>
                <a:cubicBezTo>
                  <a:pt x="986262" y="5235273"/>
                  <a:pt x="846027" y="5172294"/>
                  <a:pt x="682110" y="5189113"/>
                </a:cubicBezTo>
                <a:cubicBezTo>
                  <a:pt x="518193" y="5205932"/>
                  <a:pt x="298145" y="5186394"/>
                  <a:pt x="0" y="5189113"/>
                </a:cubicBezTo>
                <a:cubicBezTo>
                  <a:pt x="-53832" y="4988111"/>
                  <a:pt x="29690" y="4893637"/>
                  <a:pt x="0" y="4716327"/>
                </a:cubicBezTo>
                <a:cubicBezTo>
                  <a:pt x="-29690" y="4539017"/>
                  <a:pt x="47546" y="4375566"/>
                  <a:pt x="0" y="4035977"/>
                </a:cubicBezTo>
                <a:cubicBezTo>
                  <a:pt x="-47546" y="3696388"/>
                  <a:pt x="11025" y="3694599"/>
                  <a:pt x="0" y="3511300"/>
                </a:cubicBezTo>
                <a:cubicBezTo>
                  <a:pt x="-11025" y="3328001"/>
                  <a:pt x="41808" y="3296731"/>
                  <a:pt x="0" y="3090405"/>
                </a:cubicBezTo>
                <a:cubicBezTo>
                  <a:pt x="-41808" y="2884080"/>
                  <a:pt x="5848" y="2837811"/>
                  <a:pt x="0" y="2669510"/>
                </a:cubicBezTo>
                <a:cubicBezTo>
                  <a:pt x="-5848" y="2501209"/>
                  <a:pt x="7215" y="2383210"/>
                  <a:pt x="0" y="2248616"/>
                </a:cubicBezTo>
                <a:cubicBezTo>
                  <a:pt x="-7215" y="2114022"/>
                  <a:pt x="27950" y="1862728"/>
                  <a:pt x="0" y="1672048"/>
                </a:cubicBezTo>
                <a:cubicBezTo>
                  <a:pt x="-27950" y="1481368"/>
                  <a:pt x="2798" y="1323886"/>
                  <a:pt x="0" y="991697"/>
                </a:cubicBezTo>
                <a:cubicBezTo>
                  <a:pt x="-2798" y="659508"/>
                  <a:pt x="111023" y="419341"/>
                  <a:pt x="0" y="0"/>
                </a:cubicBezTo>
                <a:close/>
              </a:path>
              <a:path w="7328452" h="5189113" stroke="0" extrusionOk="0">
                <a:moveTo>
                  <a:pt x="0" y="0"/>
                </a:moveTo>
                <a:cubicBezTo>
                  <a:pt x="142362" y="-41823"/>
                  <a:pt x="294250" y="50272"/>
                  <a:pt x="490443" y="0"/>
                </a:cubicBezTo>
                <a:cubicBezTo>
                  <a:pt x="686636" y="-50272"/>
                  <a:pt x="917867" y="6449"/>
                  <a:pt x="1054170" y="0"/>
                </a:cubicBezTo>
                <a:cubicBezTo>
                  <a:pt x="1190473" y="-6449"/>
                  <a:pt x="1344782" y="21744"/>
                  <a:pt x="1544612" y="0"/>
                </a:cubicBezTo>
                <a:cubicBezTo>
                  <a:pt x="1744442" y="-21744"/>
                  <a:pt x="1951079" y="25373"/>
                  <a:pt x="2254908" y="0"/>
                </a:cubicBezTo>
                <a:cubicBezTo>
                  <a:pt x="2558737" y="-25373"/>
                  <a:pt x="2566628" y="47716"/>
                  <a:pt x="2672066" y="0"/>
                </a:cubicBezTo>
                <a:cubicBezTo>
                  <a:pt x="2777504" y="-47716"/>
                  <a:pt x="2899109" y="21753"/>
                  <a:pt x="3015940" y="0"/>
                </a:cubicBezTo>
                <a:cubicBezTo>
                  <a:pt x="3132771" y="-21753"/>
                  <a:pt x="3256246" y="22392"/>
                  <a:pt x="3359813" y="0"/>
                </a:cubicBezTo>
                <a:cubicBezTo>
                  <a:pt x="3463380" y="-22392"/>
                  <a:pt x="3741535" y="33173"/>
                  <a:pt x="3923540" y="0"/>
                </a:cubicBezTo>
                <a:cubicBezTo>
                  <a:pt x="4105545" y="-33173"/>
                  <a:pt x="4425491" y="1527"/>
                  <a:pt x="4633837" y="0"/>
                </a:cubicBezTo>
                <a:cubicBezTo>
                  <a:pt x="4842183" y="-1527"/>
                  <a:pt x="4900442" y="37003"/>
                  <a:pt x="4977710" y="0"/>
                </a:cubicBezTo>
                <a:cubicBezTo>
                  <a:pt x="5054978" y="-37003"/>
                  <a:pt x="5476051" y="72972"/>
                  <a:pt x="5614722" y="0"/>
                </a:cubicBezTo>
                <a:cubicBezTo>
                  <a:pt x="5753393" y="-72972"/>
                  <a:pt x="5945835" y="21276"/>
                  <a:pt x="6178449" y="0"/>
                </a:cubicBezTo>
                <a:cubicBezTo>
                  <a:pt x="6411063" y="-21276"/>
                  <a:pt x="6529953" y="57459"/>
                  <a:pt x="6815460" y="0"/>
                </a:cubicBezTo>
                <a:cubicBezTo>
                  <a:pt x="7100967" y="-57459"/>
                  <a:pt x="7085726" y="34704"/>
                  <a:pt x="7328452" y="0"/>
                </a:cubicBezTo>
                <a:cubicBezTo>
                  <a:pt x="7387386" y="166594"/>
                  <a:pt x="7288242" y="295302"/>
                  <a:pt x="7328452" y="576568"/>
                </a:cubicBezTo>
                <a:cubicBezTo>
                  <a:pt x="7368662" y="857834"/>
                  <a:pt x="7271530" y="967880"/>
                  <a:pt x="7328452" y="1101245"/>
                </a:cubicBezTo>
                <a:cubicBezTo>
                  <a:pt x="7385374" y="1234610"/>
                  <a:pt x="7312462" y="1402673"/>
                  <a:pt x="7328452" y="1522140"/>
                </a:cubicBezTo>
                <a:cubicBezTo>
                  <a:pt x="7344442" y="1641608"/>
                  <a:pt x="7290648" y="1936285"/>
                  <a:pt x="7328452" y="2046817"/>
                </a:cubicBezTo>
                <a:cubicBezTo>
                  <a:pt x="7366256" y="2157349"/>
                  <a:pt x="7279184" y="2334364"/>
                  <a:pt x="7328452" y="2467712"/>
                </a:cubicBezTo>
                <a:cubicBezTo>
                  <a:pt x="7377720" y="2601061"/>
                  <a:pt x="7267609" y="2814962"/>
                  <a:pt x="7328452" y="3096171"/>
                </a:cubicBezTo>
                <a:cubicBezTo>
                  <a:pt x="7389295" y="3377380"/>
                  <a:pt x="7311531" y="3366606"/>
                  <a:pt x="7328452" y="3620848"/>
                </a:cubicBezTo>
                <a:cubicBezTo>
                  <a:pt x="7345373" y="3875090"/>
                  <a:pt x="7308656" y="3887616"/>
                  <a:pt x="7328452" y="4041742"/>
                </a:cubicBezTo>
                <a:cubicBezTo>
                  <a:pt x="7348248" y="4195868"/>
                  <a:pt x="7243575" y="4839913"/>
                  <a:pt x="7328452" y="5189113"/>
                </a:cubicBezTo>
                <a:cubicBezTo>
                  <a:pt x="7158254" y="5192779"/>
                  <a:pt x="7027774" y="5184998"/>
                  <a:pt x="6764725" y="5189113"/>
                </a:cubicBezTo>
                <a:cubicBezTo>
                  <a:pt x="6501676" y="5193228"/>
                  <a:pt x="6518817" y="5166878"/>
                  <a:pt x="6274282" y="5189113"/>
                </a:cubicBezTo>
                <a:cubicBezTo>
                  <a:pt x="6029747" y="5211348"/>
                  <a:pt x="6034937" y="5154089"/>
                  <a:pt x="5857124" y="5189113"/>
                </a:cubicBezTo>
                <a:cubicBezTo>
                  <a:pt x="5679311" y="5224137"/>
                  <a:pt x="5436324" y="5179185"/>
                  <a:pt x="5293397" y="5189113"/>
                </a:cubicBezTo>
                <a:cubicBezTo>
                  <a:pt x="5150470" y="5199041"/>
                  <a:pt x="5093600" y="5180664"/>
                  <a:pt x="4949524" y="5189113"/>
                </a:cubicBezTo>
                <a:cubicBezTo>
                  <a:pt x="4805448" y="5197562"/>
                  <a:pt x="4770240" y="5173734"/>
                  <a:pt x="4605650" y="5189113"/>
                </a:cubicBezTo>
                <a:cubicBezTo>
                  <a:pt x="4441060" y="5204492"/>
                  <a:pt x="4431223" y="5187824"/>
                  <a:pt x="4261777" y="5189113"/>
                </a:cubicBezTo>
                <a:cubicBezTo>
                  <a:pt x="4092331" y="5190402"/>
                  <a:pt x="4075759" y="5184195"/>
                  <a:pt x="3917903" y="5189113"/>
                </a:cubicBezTo>
                <a:cubicBezTo>
                  <a:pt x="3760047" y="5194031"/>
                  <a:pt x="3591264" y="5141351"/>
                  <a:pt x="3280892" y="5189113"/>
                </a:cubicBezTo>
                <a:cubicBezTo>
                  <a:pt x="2970520" y="5236875"/>
                  <a:pt x="2858004" y="5114927"/>
                  <a:pt x="2643880" y="5189113"/>
                </a:cubicBezTo>
                <a:cubicBezTo>
                  <a:pt x="2429756" y="5263299"/>
                  <a:pt x="2300952" y="5185157"/>
                  <a:pt x="2006868" y="5189113"/>
                </a:cubicBezTo>
                <a:cubicBezTo>
                  <a:pt x="1712784" y="5193069"/>
                  <a:pt x="1622424" y="5155945"/>
                  <a:pt x="1516426" y="5189113"/>
                </a:cubicBezTo>
                <a:cubicBezTo>
                  <a:pt x="1410428" y="5222281"/>
                  <a:pt x="1025050" y="5182556"/>
                  <a:pt x="806130" y="5189113"/>
                </a:cubicBezTo>
                <a:cubicBezTo>
                  <a:pt x="587210" y="5195670"/>
                  <a:pt x="165483" y="5181892"/>
                  <a:pt x="0" y="5189113"/>
                </a:cubicBezTo>
                <a:cubicBezTo>
                  <a:pt x="-2811" y="4980859"/>
                  <a:pt x="18437" y="4888177"/>
                  <a:pt x="0" y="4664436"/>
                </a:cubicBezTo>
                <a:cubicBezTo>
                  <a:pt x="-18437" y="4440695"/>
                  <a:pt x="33190" y="4122032"/>
                  <a:pt x="0" y="3984086"/>
                </a:cubicBezTo>
                <a:cubicBezTo>
                  <a:pt x="-33190" y="3846140"/>
                  <a:pt x="6663" y="3772835"/>
                  <a:pt x="0" y="3563191"/>
                </a:cubicBezTo>
                <a:cubicBezTo>
                  <a:pt x="-6663" y="3353548"/>
                  <a:pt x="20787" y="3091144"/>
                  <a:pt x="0" y="2934732"/>
                </a:cubicBezTo>
                <a:cubicBezTo>
                  <a:pt x="-20787" y="2778320"/>
                  <a:pt x="50304" y="2527131"/>
                  <a:pt x="0" y="2410055"/>
                </a:cubicBezTo>
                <a:cubicBezTo>
                  <a:pt x="-50304" y="2292979"/>
                  <a:pt x="60156" y="2003445"/>
                  <a:pt x="0" y="1885378"/>
                </a:cubicBezTo>
                <a:cubicBezTo>
                  <a:pt x="-60156" y="1767311"/>
                  <a:pt x="34420" y="1545416"/>
                  <a:pt x="0" y="1360701"/>
                </a:cubicBezTo>
                <a:cubicBezTo>
                  <a:pt x="-34420" y="1175986"/>
                  <a:pt x="58489" y="964828"/>
                  <a:pt x="0" y="836024"/>
                </a:cubicBezTo>
                <a:cubicBezTo>
                  <a:pt x="-58489" y="707220"/>
                  <a:pt x="96887" y="412092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896593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เห็นชอบข้อเสนอการจ่ายสำหรับผู้ป่วยไตวายระยะสุดท้ายที่ติดเชื้อ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</a:p>
          <a:p>
            <a:pPr marR="0" lvl="0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ที่ได้รับการฟอกเลือดด้วยเครื่องไตเทียม โดยมอบ สปสช.ดังนี้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71170" marR="0" indent="-244475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กำหนดหลักเกณฑ์ แนวทาง วิธีการจ่ายชดเชยกรณีหากหน่วยบริการให้บริการ</a:t>
            </a:r>
          </a:p>
          <a:p>
            <a:pPr marL="471170" marR="0" indent="-244475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แบบผู้ป่วยนอก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71170" marR="0" indent="-244475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(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ทบทวน ระเบียบ ประกาศที่เกี่ยวข้องกับการขึ้นทะเบียนหน่วยบริการเพื่อเพิ่ม   </a:t>
            </a:r>
          </a:p>
          <a:p>
            <a:pPr marL="471170" marR="0" indent="-244475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จำนวนหน่วยบริการร่วมให้บริการล้างไตด้วยการฟอกเลือดให้มากขึ้น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71170" marR="0" indent="-244475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(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แจ้งหน่วยบริการทราบถึงหลักการต้องรับผู้ป่วยไตวายและติดเชื้อ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 19 </a:t>
            </a:r>
            <a:endParaRPr lang="th-TH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71170" marR="0" indent="-244475" algn="thai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เข้ารับบริการฟอกเลือดแบบผู้ป่วยใน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2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เห็นชอบเพิ่มรายการตัวกรองและอุปกรณ์เสริมที่ใช้สำหรับล้างไตด้วยวิธีการ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ฟอกเลือด ในแผนการจัดหาปี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(ส.ค.-ก.ย.) และต่อเนื่องไปปี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ให้มี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ปริมาณเพียงพอต่อการใช้แบบไม่ต้อง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euse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โดยใช้งบประมาณจากการแยก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ค่าใช้จ่ายออกจากค่าใช้จ่ายปกติ และมอบให้เครือข่าย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หน่วยบริการด้านยาและเวชภัณฑ์ (รพ.ราชวิถี) ดำเนินการจัดหา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91" y="6100835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เรื่องจากวาระเพื่อพิจารณา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497EFBE-2A28-4377-96D4-A177FC7086BC}"/>
              </a:ext>
            </a:extLst>
          </p:cNvPr>
          <p:cNvSpPr/>
          <p:nvPr/>
        </p:nvSpPr>
        <p:spPr>
          <a:xfrm>
            <a:off x="195969" y="810650"/>
            <a:ext cx="667329" cy="475440"/>
          </a:xfrm>
          <a:prstGeom prst="hept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9A0B1-EBE8-4A27-B0B0-A9BE7E99AB31}"/>
              </a:ext>
            </a:extLst>
          </p:cNvPr>
          <p:cNvSpPr txBox="1"/>
          <p:nvPr/>
        </p:nvSpPr>
        <p:spPr>
          <a:xfrm>
            <a:off x="1017970" y="800764"/>
            <a:ext cx="30877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ข้อเสนอปรับการจ่าย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H SarabunIT๙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ชดเชยบริการ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COVID-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19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A0B5B-B0A5-4BC5-A97C-B5E92ECE14AF}"/>
              </a:ext>
            </a:extLst>
          </p:cNvPr>
          <p:cNvSpPr txBox="1"/>
          <p:nvPr/>
        </p:nvSpPr>
        <p:spPr>
          <a:xfrm>
            <a:off x="275849" y="2060325"/>
            <a:ext cx="3829878" cy="4154984"/>
          </a:xfrm>
          <a:custGeom>
            <a:avLst/>
            <a:gdLst>
              <a:gd name="connsiteX0" fmla="*/ 0 w 3829878"/>
              <a:gd name="connsiteY0" fmla="*/ 0 h 4154984"/>
              <a:gd name="connsiteX1" fmla="*/ 3829878 w 3829878"/>
              <a:gd name="connsiteY1" fmla="*/ 0 h 4154984"/>
              <a:gd name="connsiteX2" fmla="*/ 3829878 w 3829878"/>
              <a:gd name="connsiteY2" fmla="*/ 4154984 h 4154984"/>
              <a:gd name="connsiteX3" fmla="*/ 0 w 3829878"/>
              <a:gd name="connsiteY3" fmla="*/ 4154984 h 4154984"/>
              <a:gd name="connsiteX4" fmla="*/ 0 w 3829878"/>
              <a:gd name="connsiteY4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878" h="4154984" extrusionOk="0">
                <a:moveTo>
                  <a:pt x="0" y="0"/>
                </a:moveTo>
                <a:cubicBezTo>
                  <a:pt x="1050988" y="166631"/>
                  <a:pt x="2902041" y="-144321"/>
                  <a:pt x="3829878" y="0"/>
                </a:cubicBezTo>
                <a:cubicBezTo>
                  <a:pt x="3796763" y="1321216"/>
                  <a:pt x="3961827" y="3369573"/>
                  <a:pt x="3829878" y="4154984"/>
                </a:cubicBezTo>
                <a:cubicBezTo>
                  <a:pt x="2849380" y="4172093"/>
                  <a:pt x="1481227" y="4253800"/>
                  <a:pt x="0" y="4154984"/>
                </a:cubicBezTo>
                <a:cubicBezTo>
                  <a:pt x="-53422" y="3699845"/>
                  <a:pt x="110432" y="173777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1520796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28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pPr marL="228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จากสถานการณ์แพร่ระบาดของโรค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ยังคงวิกฤตในหลายพื้นที่ สำนักงานจึงจัดทำข้อเสนอปรับการจ่ายชดเชยบริการใน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ประเด็น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ค่าบริการล้างไตด้วยการฟอกเลือดในผู้ป่วยไตวายเรื้อรังที่ติดเชื้อ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ค่าบริการเพิ่มเติมสำหรับการกระจายชุดตรวจ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ATK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ให้กับประชาชน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92B66-C01E-4B2C-8C62-5D969E3B3390}"/>
              </a:ext>
            </a:extLst>
          </p:cNvPr>
          <p:cNvSpPr txBox="1"/>
          <p:nvPr/>
        </p:nvSpPr>
        <p:spPr>
          <a:xfrm>
            <a:off x="4714595" y="1024480"/>
            <a:ext cx="1951248" cy="523220"/>
          </a:xfrm>
          <a:custGeom>
            <a:avLst/>
            <a:gdLst>
              <a:gd name="connsiteX0" fmla="*/ 0 w 1951248"/>
              <a:gd name="connsiteY0" fmla="*/ 0 h 523220"/>
              <a:gd name="connsiteX1" fmla="*/ 1951248 w 1951248"/>
              <a:gd name="connsiteY1" fmla="*/ 0 h 523220"/>
              <a:gd name="connsiteX2" fmla="*/ 1951248 w 1951248"/>
              <a:gd name="connsiteY2" fmla="*/ 523220 h 523220"/>
              <a:gd name="connsiteX3" fmla="*/ 0 w 1951248"/>
              <a:gd name="connsiteY3" fmla="*/ 523220 h 523220"/>
              <a:gd name="connsiteX4" fmla="*/ 0 w 195124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248" h="523220" fill="none" extrusionOk="0">
                <a:moveTo>
                  <a:pt x="0" y="0"/>
                </a:moveTo>
                <a:cubicBezTo>
                  <a:pt x="429684" y="164320"/>
                  <a:pt x="1233749" y="123647"/>
                  <a:pt x="1951248" y="0"/>
                </a:cubicBezTo>
                <a:cubicBezTo>
                  <a:pt x="1994980" y="254779"/>
                  <a:pt x="1947173" y="426002"/>
                  <a:pt x="1951248" y="523220"/>
                </a:cubicBezTo>
                <a:cubicBezTo>
                  <a:pt x="1678754" y="443196"/>
                  <a:pt x="573651" y="692429"/>
                  <a:pt x="0" y="523220"/>
                </a:cubicBezTo>
                <a:cubicBezTo>
                  <a:pt x="-28964" y="373368"/>
                  <a:pt x="40664" y="106542"/>
                  <a:pt x="0" y="0"/>
                </a:cubicBezTo>
                <a:close/>
              </a:path>
              <a:path w="1951248" h="523220" stroke="0" extrusionOk="0">
                <a:moveTo>
                  <a:pt x="0" y="0"/>
                </a:moveTo>
                <a:cubicBezTo>
                  <a:pt x="534650" y="-8425"/>
                  <a:pt x="1300416" y="-109574"/>
                  <a:pt x="1951248" y="0"/>
                </a:cubicBezTo>
                <a:cubicBezTo>
                  <a:pt x="1934884" y="157216"/>
                  <a:pt x="1922186" y="309628"/>
                  <a:pt x="1951248" y="523220"/>
                </a:cubicBezTo>
                <a:cubicBezTo>
                  <a:pt x="1597884" y="554823"/>
                  <a:pt x="861532" y="658256"/>
                  <a:pt x="0" y="523220"/>
                </a:cubicBezTo>
                <a:cubicBezTo>
                  <a:pt x="-35161" y="329162"/>
                  <a:pt x="29811" y="5520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FDA503-49F0-4A52-83EC-002B13BC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099" y="613609"/>
            <a:ext cx="921294" cy="6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88B81F-5DC7-41AE-B969-BDB1EA10C981}"/>
              </a:ext>
            </a:extLst>
          </p:cNvPr>
          <p:cNvSpPr txBox="1"/>
          <p:nvPr/>
        </p:nvSpPr>
        <p:spPr>
          <a:xfrm>
            <a:off x="5106806" y="1498713"/>
            <a:ext cx="6559826" cy="4967514"/>
          </a:xfrm>
          <a:custGeom>
            <a:avLst/>
            <a:gdLst>
              <a:gd name="connsiteX0" fmla="*/ 0 w 6559826"/>
              <a:gd name="connsiteY0" fmla="*/ 0 h 4967514"/>
              <a:gd name="connsiteX1" fmla="*/ 596348 w 6559826"/>
              <a:gd name="connsiteY1" fmla="*/ 0 h 4967514"/>
              <a:gd name="connsiteX2" fmla="*/ 1192696 w 6559826"/>
              <a:gd name="connsiteY2" fmla="*/ 0 h 4967514"/>
              <a:gd name="connsiteX3" fmla="*/ 1657847 w 6559826"/>
              <a:gd name="connsiteY3" fmla="*/ 0 h 4967514"/>
              <a:gd name="connsiteX4" fmla="*/ 2188596 w 6559826"/>
              <a:gd name="connsiteY4" fmla="*/ 0 h 4967514"/>
              <a:gd name="connsiteX5" fmla="*/ 2653748 w 6559826"/>
              <a:gd name="connsiteY5" fmla="*/ 0 h 4967514"/>
              <a:gd name="connsiteX6" fmla="*/ 3315694 w 6559826"/>
              <a:gd name="connsiteY6" fmla="*/ 0 h 4967514"/>
              <a:gd name="connsiteX7" fmla="*/ 3715247 w 6559826"/>
              <a:gd name="connsiteY7" fmla="*/ 0 h 4967514"/>
              <a:gd name="connsiteX8" fmla="*/ 4114800 w 6559826"/>
              <a:gd name="connsiteY8" fmla="*/ 0 h 4967514"/>
              <a:gd name="connsiteX9" fmla="*/ 4579951 w 6559826"/>
              <a:gd name="connsiteY9" fmla="*/ 0 h 4967514"/>
              <a:gd name="connsiteX10" fmla="*/ 5045103 w 6559826"/>
              <a:gd name="connsiteY10" fmla="*/ 0 h 4967514"/>
              <a:gd name="connsiteX11" fmla="*/ 5575852 w 6559826"/>
              <a:gd name="connsiteY11" fmla="*/ 0 h 4967514"/>
              <a:gd name="connsiteX12" fmla="*/ 6041003 w 6559826"/>
              <a:gd name="connsiteY12" fmla="*/ 0 h 4967514"/>
              <a:gd name="connsiteX13" fmla="*/ 6559826 w 6559826"/>
              <a:gd name="connsiteY13" fmla="*/ 0 h 4967514"/>
              <a:gd name="connsiteX14" fmla="*/ 6559826 w 6559826"/>
              <a:gd name="connsiteY14" fmla="*/ 402921 h 4967514"/>
              <a:gd name="connsiteX15" fmla="*/ 6559826 w 6559826"/>
              <a:gd name="connsiteY15" fmla="*/ 1054217 h 4967514"/>
              <a:gd name="connsiteX16" fmla="*/ 6559826 w 6559826"/>
              <a:gd name="connsiteY16" fmla="*/ 1606163 h 4967514"/>
              <a:gd name="connsiteX17" fmla="*/ 6559826 w 6559826"/>
              <a:gd name="connsiteY17" fmla="*/ 2108434 h 4967514"/>
              <a:gd name="connsiteX18" fmla="*/ 6559826 w 6559826"/>
              <a:gd name="connsiteY18" fmla="*/ 2610705 h 4967514"/>
              <a:gd name="connsiteX19" fmla="*/ 6559826 w 6559826"/>
              <a:gd name="connsiteY19" fmla="*/ 3063300 h 4967514"/>
              <a:gd name="connsiteX20" fmla="*/ 6559826 w 6559826"/>
              <a:gd name="connsiteY20" fmla="*/ 3565571 h 4967514"/>
              <a:gd name="connsiteX21" fmla="*/ 6559826 w 6559826"/>
              <a:gd name="connsiteY21" fmla="*/ 4117517 h 4967514"/>
              <a:gd name="connsiteX22" fmla="*/ 6559826 w 6559826"/>
              <a:gd name="connsiteY22" fmla="*/ 4967514 h 4967514"/>
              <a:gd name="connsiteX23" fmla="*/ 5963478 w 6559826"/>
              <a:gd name="connsiteY23" fmla="*/ 4967514 h 4967514"/>
              <a:gd name="connsiteX24" fmla="*/ 5432729 w 6559826"/>
              <a:gd name="connsiteY24" fmla="*/ 4967514 h 4967514"/>
              <a:gd name="connsiteX25" fmla="*/ 4901979 w 6559826"/>
              <a:gd name="connsiteY25" fmla="*/ 4967514 h 4967514"/>
              <a:gd name="connsiteX26" fmla="*/ 4436828 w 6559826"/>
              <a:gd name="connsiteY26" fmla="*/ 4967514 h 4967514"/>
              <a:gd name="connsiteX27" fmla="*/ 4037275 w 6559826"/>
              <a:gd name="connsiteY27" fmla="*/ 4967514 h 4967514"/>
              <a:gd name="connsiteX28" fmla="*/ 3506525 w 6559826"/>
              <a:gd name="connsiteY28" fmla="*/ 4967514 h 4967514"/>
              <a:gd name="connsiteX29" fmla="*/ 2778981 w 6559826"/>
              <a:gd name="connsiteY29" fmla="*/ 4967514 h 4967514"/>
              <a:gd name="connsiteX30" fmla="*/ 2379428 w 6559826"/>
              <a:gd name="connsiteY30" fmla="*/ 4967514 h 4967514"/>
              <a:gd name="connsiteX31" fmla="*/ 1848678 w 6559826"/>
              <a:gd name="connsiteY31" fmla="*/ 4967514 h 4967514"/>
              <a:gd name="connsiteX32" fmla="*/ 1317929 w 6559826"/>
              <a:gd name="connsiteY32" fmla="*/ 4967514 h 4967514"/>
              <a:gd name="connsiteX33" fmla="*/ 655983 w 6559826"/>
              <a:gd name="connsiteY33" fmla="*/ 4967514 h 4967514"/>
              <a:gd name="connsiteX34" fmla="*/ 0 w 6559826"/>
              <a:gd name="connsiteY34" fmla="*/ 4967514 h 4967514"/>
              <a:gd name="connsiteX35" fmla="*/ 0 w 6559826"/>
              <a:gd name="connsiteY35" fmla="*/ 4415568 h 4967514"/>
              <a:gd name="connsiteX36" fmla="*/ 0 w 6559826"/>
              <a:gd name="connsiteY36" fmla="*/ 3913297 h 4967514"/>
              <a:gd name="connsiteX37" fmla="*/ 0 w 6559826"/>
              <a:gd name="connsiteY37" fmla="*/ 3311676 h 4967514"/>
              <a:gd name="connsiteX38" fmla="*/ 0 w 6559826"/>
              <a:gd name="connsiteY38" fmla="*/ 2908755 h 4967514"/>
              <a:gd name="connsiteX39" fmla="*/ 0 w 6559826"/>
              <a:gd name="connsiteY39" fmla="*/ 2456160 h 4967514"/>
              <a:gd name="connsiteX40" fmla="*/ 0 w 6559826"/>
              <a:gd name="connsiteY40" fmla="*/ 1953889 h 4967514"/>
              <a:gd name="connsiteX41" fmla="*/ 0 w 6559826"/>
              <a:gd name="connsiteY41" fmla="*/ 1550968 h 4967514"/>
              <a:gd name="connsiteX42" fmla="*/ 0 w 6559826"/>
              <a:gd name="connsiteY42" fmla="*/ 1148048 h 4967514"/>
              <a:gd name="connsiteX43" fmla="*/ 0 w 6559826"/>
              <a:gd name="connsiteY43" fmla="*/ 645777 h 4967514"/>
              <a:gd name="connsiteX44" fmla="*/ 0 w 6559826"/>
              <a:gd name="connsiteY44" fmla="*/ 0 h 49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559826" h="4967514" fill="none" extrusionOk="0">
                <a:moveTo>
                  <a:pt x="0" y="0"/>
                </a:moveTo>
                <a:cubicBezTo>
                  <a:pt x="123190" y="-61609"/>
                  <a:pt x="398997" y="53179"/>
                  <a:pt x="596348" y="0"/>
                </a:cubicBezTo>
                <a:cubicBezTo>
                  <a:pt x="793699" y="-53179"/>
                  <a:pt x="924433" y="63736"/>
                  <a:pt x="1192696" y="0"/>
                </a:cubicBezTo>
                <a:cubicBezTo>
                  <a:pt x="1460959" y="-63736"/>
                  <a:pt x="1459246" y="27831"/>
                  <a:pt x="1657847" y="0"/>
                </a:cubicBezTo>
                <a:cubicBezTo>
                  <a:pt x="1856448" y="-27831"/>
                  <a:pt x="2047938" y="36938"/>
                  <a:pt x="2188596" y="0"/>
                </a:cubicBezTo>
                <a:cubicBezTo>
                  <a:pt x="2329254" y="-36938"/>
                  <a:pt x="2533395" y="42820"/>
                  <a:pt x="2653748" y="0"/>
                </a:cubicBezTo>
                <a:cubicBezTo>
                  <a:pt x="2774101" y="-42820"/>
                  <a:pt x="3060063" y="71794"/>
                  <a:pt x="3315694" y="0"/>
                </a:cubicBezTo>
                <a:cubicBezTo>
                  <a:pt x="3571325" y="-71794"/>
                  <a:pt x="3549959" y="41363"/>
                  <a:pt x="3715247" y="0"/>
                </a:cubicBezTo>
                <a:cubicBezTo>
                  <a:pt x="3880535" y="-41363"/>
                  <a:pt x="3993216" y="10143"/>
                  <a:pt x="4114800" y="0"/>
                </a:cubicBezTo>
                <a:cubicBezTo>
                  <a:pt x="4236384" y="-10143"/>
                  <a:pt x="4411833" y="43400"/>
                  <a:pt x="4579951" y="0"/>
                </a:cubicBezTo>
                <a:cubicBezTo>
                  <a:pt x="4748069" y="-43400"/>
                  <a:pt x="4836010" y="36713"/>
                  <a:pt x="5045103" y="0"/>
                </a:cubicBezTo>
                <a:cubicBezTo>
                  <a:pt x="5254196" y="-36713"/>
                  <a:pt x="5381559" y="37052"/>
                  <a:pt x="5575852" y="0"/>
                </a:cubicBezTo>
                <a:cubicBezTo>
                  <a:pt x="5770145" y="-37052"/>
                  <a:pt x="5874195" y="21805"/>
                  <a:pt x="6041003" y="0"/>
                </a:cubicBezTo>
                <a:cubicBezTo>
                  <a:pt x="6207811" y="-21805"/>
                  <a:pt x="6392837" y="60630"/>
                  <a:pt x="6559826" y="0"/>
                </a:cubicBezTo>
                <a:cubicBezTo>
                  <a:pt x="6563724" y="156549"/>
                  <a:pt x="6512429" y="202198"/>
                  <a:pt x="6559826" y="402921"/>
                </a:cubicBezTo>
                <a:cubicBezTo>
                  <a:pt x="6607223" y="603644"/>
                  <a:pt x="6559604" y="846071"/>
                  <a:pt x="6559826" y="1054217"/>
                </a:cubicBezTo>
                <a:cubicBezTo>
                  <a:pt x="6560048" y="1262363"/>
                  <a:pt x="6527133" y="1453555"/>
                  <a:pt x="6559826" y="1606163"/>
                </a:cubicBezTo>
                <a:cubicBezTo>
                  <a:pt x="6592519" y="1758771"/>
                  <a:pt x="6526831" y="1974167"/>
                  <a:pt x="6559826" y="2108434"/>
                </a:cubicBezTo>
                <a:cubicBezTo>
                  <a:pt x="6592821" y="2242701"/>
                  <a:pt x="6529828" y="2410700"/>
                  <a:pt x="6559826" y="2610705"/>
                </a:cubicBezTo>
                <a:cubicBezTo>
                  <a:pt x="6589824" y="2810710"/>
                  <a:pt x="6522350" y="2926736"/>
                  <a:pt x="6559826" y="3063300"/>
                </a:cubicBezTo>
                <a:cubicBezTo>
                  <a:pt x="6597302" y="3199865"/>
                  <a:pt x="6500801" y="3322924"/>
                  <a:pt x="6559826" y="3565571"/>
                </a:cubicBezTo>
                <a:cubicBezTo>
                  <a:pt x="6618851" y="3808218"/>
                  <a:pt x="6522971" y="3862210"/>
                  <a:pt x="6559826" y="4117517"/>
                </a:cubicBezTo>
                <a:cubicBezTo>
                  <a:pt x="6596681" y="4372824"/>
                  <a:pt x="6554240" y="4700324"/>
                  <a:pt x="6559826" y="4967514"/>
                </a:cubicBezTo>
                <a:cubicBezTo>
                  <a:pt x="6409078" y="4989412"/>
                  <a:pt x="6149586" y="4913176"/>
                  <a:pt x="5963478" y="4967514"/>
                </a:cubicBezTo>
                <a:cubicBezTo>
                  <a:pt x="5777370" y="5021852"/>
                  <a:pt x="5631939" y="4921389"/>
                  <a:pt x="5432729" y="4967514"/>
                </a:cubicBezTo>
                <a:cubicBezTo>
                  <a:pt x="5233519" y="5013639"/>
                  <a:pt x="5157677" y="4945729"/>
                  <a:pt x="4901979" y="4967514"/>
                </a:cubicBezTo>
                <a:cubicBezTo>
                  <a:pt x="4646281" y="4989299"/>
                  <a:pt x="4568400" y="4953184"/>
                  <a:pt x="4436828" y="4967514"/>
                </a:cubicBezTo>
                <a:cubicBezTo>
                  <a:pt x="4305256" y="4981844"/>
                  <a:pt x="4155058" y="4927166"/>
                  <a:pt x="4037275" y="4967514"/>
                </a:cubicBezTo>
                <a:cubicBezTo>
                  <a:pt x="3919492" y="5007862"/>
                  <a:pt x="3630655" y="4963117"/>
                  <a:pt x="3506525" y="4967514"/>
                </a:cubicBezTo>
                <a:cubicBezTo>
                  <a:pt x="3382395" y="4971911"/>
                  <a:pt x="3039168" y="4913219"/>
                  <a:pt x="2778981" y="4967514"/>
                </a:cubicBezTo>
                <a:cubicBezTo>
                  <a:pt x="2518794" y="5021809"/>
                  <a:pt x="2484017" y="4937154"/>
                  <a:pt x="2379428" y="4967514"/>
                </a:cubicBezTo>
                <a:cubicBezTo>
                  <a:pt x="2274839" y="4997874"/>
                  <a:pt x="2042398" y="4962365"/>
                  <a:pt x="1848678" y="4967514"/>
                </a:cubicBezTo>
                <a:cubicBezTo>
                  <a:pt x="1654958" y="4972663"/>
                  <a:pt x="1519550" y="4959088"/>
                  <a:pt x="1317929" y="4967514"/>
                </a:cubicBezTo>
                <a:cubicBezTo>
                  <a:pt x="1116308" y="4975940"/>
                  <a:pt x="840084" y="4889538"/>
                  <a:pt x="655983" y="4967514"/>
                </a:cubicBezTo>
                <a:cubicBezTo>
                  <a:pt x="471882" y="5045490"/>
                  <a:pt x="191542" y="4893131"/>
                  <a:pt x="0" y="4967514"/>
                </a:cubicBezTo>
                <a:cubicBezTo>
                  <a:pt x="-1862" y="4733067"/>
                  <a:pt x="41344" y="4578425"/>
                  <a:pt x="0" y="4415568"/>
                </a:cubicBezTo>
                <a:cubicBezTo>
                  <a:pt x="-41344" y="4252711"/>
                  <a:pt x="8479" y="4086276"/>
                  <a:pt x="0" y="3913297"/>
                </a:cubicBezTo>
                <a:cubicBezTo>
                  <a:pt x="-8479" y="3740318"/>
                  <a:pt x="64627" y="3453964"/>
                  <a:pt x="0" y="3311676"/>
                </a:cubicBezTo>
                <a:cubicBezTo>
                  <a:pt x="-64627" y="3169388"/>
                  <a:pt x="34382" y="3077101"/>
                  <a:pt x="0" y="2908755"/>
                </a:cubicBezTo>
                <a:cubicBezTo>
                  <a:pt x="-34382" y="2740409"/>
                  <a:pt x="38408" y="2613514"/>
                  <a:pt x="0" y="2456160"/>
                </a:cubicBezTo>
                <a:cubicBezTo>
                  <a:pt x="-38408" y="2298806"/>
                  <a:pt x="8451" y="2085216"/>
                  <a:pt x="0" y="1953889"/>
                </a:cubicBezTo>
                <a:cubicBezTo>
                  <a:pt x="-8451" y="1822562"/>
                  <a:pt x="14393" y="1682433"/>
                  <a:pt x="0" y="1550968"/>
                </a:cubicBezTo>
                <a:cubicBezTo>
                  <a:pt x="-14393" y="1419503"/>
                  <a:pt x="19066" y="1297877"/>
                  <a:pt x="0" y="1148048"/>
                </a:cubicBezTo>
                <a:cubicBezTo>
                  <a:pt x="-19066" y="998219"/>
                  <a:pt x="13749" y="877593"/>
                  <a:pt x="0" y="645777"/>
                </a:cubicBezTo>
                <a:cubicBezTo>
                  <a:pt x="-13749" y="413961"/>
                  <a:pt x="23619" y="174803"/>
                  <a:pt x="0" y="0"/>
                </a:cubicBezTo>
                <a:close/>
              </a:path>
              <a:path w="6559826" h="4967514" stroke="0" extrusionOk="0">
                <a:moveTo>
                  <a:pt x="0" y="0"/>
                </a:moveTo>
                <a:cubicBezTo>
                  <a:pt x="214047" y="-609"/>
                  <a:pt x="440859" y="37524"/>
                  <a:pt x="596348" y="0"/>
                </a:cubicBezTo>
                <a:cubicBezTo>
                  <a:pt x="751837" y="-37524"/>
                  <a:pt x="880187" y="48460"/>
                  <a:pt x="1061499" y="0"/>
                </a:cubicBezTo>
                <a:cubicBezTo>
                  <a:pt x="1242811" y="-48460"/>
                  <a:pt x="1408949" y="43706"/>
                  <a:pt x="1526650" y="0"/>
                </a:cubicBezTo>
                <a:cubicBezTo>
                  <a:pt x="1644351" y="-43706"/>
                  <a:pt x="2050093" y="66248"/>
                  <a:pt x="2188596" y="0"/>
                </a:cubicBezTo>
                <a:cubicBezTo>
                  <a:pt x="2327099" y="-66248"/>
                  <a:pt x="2587693" y="55372"/>
                  <a:pt x="2719346" y="0"/>
                </a:cubicBezTo>
                <a:cubicBezTo>
                  <a:pt x="2850999" y="-55372"/>
                  <a:pt x="3185492" y="77694"/>
                  <a:pt x="3381292" y="0"/>
                </a:cubicBezTo>
                <a:cubicBezTo>
                  <a:pt x="3577092" y="-77694"/>
                  <a:pt x="3647783" y="35813"/>
                  <a:pt x="3846443" y="0"/>
                </a:cubicBezTo>
                <a:cubicBezTo>
                  <a:pt x="4045103" y="-35813"/>
                  <a:pt x="4206166" y="47523"/>
                  <a:pt x="4311595" y="0"/>
                </a:cubicBezTo>
                <a:cubicBezTo>
                  <a:pt x="4417024" y="-47523"/>
                  <a:pt x="4541120" y="27348"/>
                  <a:pt x="4711148" y="0"/>
                </a:cubicBezTo>
                <a:cubicBezTo>
                  <a:pt x="4881176" y="-27348"/>
                  <a:pt x="4924278" y="28766"/>
                  <a:pt x="5110701" y="0"/>
                </a:cubicBezTo>
                <a:cubicBezTo>
                  <a:pt x="5297124" y="-28766"/>
                  <a:pt x="5415515" y="21532"/>
                  <a:pt x="5575852" y="0"/>
                </a:cubicBezTo>
                <a:cubicBezTo>
                  <a:pt x="5736189" y="-21532"/>
                  <a:pt x="6240118" y="40547"/>
                  <a:pt x="6559826" y="0"/>
                </a:cubicBezTo>
                <a:cubicBezTo>
                  <a:pt x="6606095" y="194603"/>
                  <a:pt x="6534101" y="210321"/>
                  <a:pt x="6559826" y="402921"/>
                </a:cubicBezTo>
                <a:cubicBezTo>
                  <a:pt x="6585551" y="595521"/>
                  <a:pt x="6524797" y="794401"/>
                  <a:pt x="6559826" y="1054217"/>
                </a:cubicBezTo>
                <a:cubicBezTo>
                  <a:pt x="6594855" y="1314033"/>
                  <a:pt x="6521542" y="1359603"/>
                  <a:pt x="6559826" y="1457137"/>
                </a:cubicBezTo>
                <a:cubicBezTo>
                  <a:pt x="6598110" y="1554671"/>
                  <a:pt x="6512271" y="1811711"/>
                  <a:pt x="6559826" y="2108434"/>
                </a:cubicBezTo>
                <a:cubicBezTo>
                  <a:pt x="6607381" y="2405157"/>
                  <a:pt x="6518711" y="2373192"/>
                  <a:pt x="6559826" y="2610705"/>
                </a:cubicBezTo>
                <a:cubicBezTo>
                  <a:pt x="6600941" y="2848218"/>
                  <a:pt x="6531619" y="2899925"/>
                  <a:pt x="6559826" y="3162651"/>
                </a:cubicBezTo>
                <a:cubicBezTo>
                  <a:pt x="6588033" y="3425377"/>
                  <a:pt x="6517788" y="3556366"/>
                  <a:pt x="6559826" y="3813947"/>
                </a:cubicBezTo>
                <a:cubicBezTo>
                  <a:pt x="6601864" y="4071528"/>
                  <a:pt x="6516230" y="4194888"/>
                  <a:pt x="6559826" y="4316218"/>
                </a:cubicBezTo>
                <a:cubicBezTo>
                  <a:pt x="6603422" y="4437548"/>
                  <a:pt x="6557924" y="4680006"/>
                  <a:pt x="6559826" y="4967514"/>
                </a:cubicBezTo>
                <a:cubicBezTo>
                  <a:pt x="6264186" y="4996948"/>
                  <a:pt x="6109516" y="4956997"/>
                  <a:pt x="5832282" y="4967514"/>
                </a:cubicBezTo>
                <a:cubicBezTo>
                  <a:pt x="5555048" y="4978031"/>
                  <a:pt x="5378344" y="4920381"/>
                  <a:pt x="5170336" y="4967514"/>
                </a:cubicBezTo>
                <a:cubicBezTo>
                  <a:pt x="4962328" y="5014647"/>
                  <a:pt x="4923453" y="4940954"/>
                  <a:pt x="4705184" y="4967514"/>
                </a:cubicBezTo>
                <a:cubicBezTo>
                  <a:pt x="4486915" y="4994074"/>
                  <a:pt x="4389305" y="4920204"/>
                  <a:pt x="4305631" y="4967514"/>
                </a:cubicBezTo>
                <a:cubicBezTo>
                  <a:pt x="4221957" y="5014824"/>
                  <a:pt x="4089119" y="4940552"/>
                  <a:pt x="3906078" y="4967514"/>
                </a:cubicBezTo>
                <a:cubicBezTo>
                  <a:pt x="3723037" y="4994476"/>
                  <a:pt x="3620549" y="4921414"/>
                  <a:pt x="3440927" y="4967514"/>
                </a:cubicBezTo>
                <a:cubicBezTo>
                  <a:pt x="3261305" y="5013614"/>
                  <a:pt x="3078158" y="4931207"/>
                  <a:pt x="2778981" y="4967514"/>
                </a:cubicBezTo>
                <a:cubicBezTo>
                  <a:pt x="2479804" y="5003821"/>
                  <a:pt x="2485992" y="4952353"/>
                  <a:pt x="2379428" y="4967514"/>
                </a:cubicBezTo>
                <a:cubicBezTo>
                  <a:pt x="2272864" y="4982675"/>
                  <a:pt x="2120470" y="4962412"/>
                  <a:pt x="1914276" y="4967514"/>
                </a:cubicBezTo>
                <a:cubicBezTo>
                  <a:pt x="1708082" y="4972616"/>
                  <a:pt x="1653935" y="4924905"/>
                  <a:pt x="1514723" y="4967514"/>
                </a:cubicBezTo>
                <a:cubicBezTo>
                  <a:pt x="1375511" y="5010123"/>
                  <a:pt x="1212849" y="4901669"/>
                  <a:pt x="918376" y="4967514"/>
                </a:cubicBezTo>
                <a:cubicBezTo>
                  <a:pt x="623903" y="5033359"/>
                  <a:pt x="437206" y="4896834"/>
                  <a:pt x="0" y="4967514"/>
                </a:cubicBezTo>
                <a:cubicBezTo>
                  <a:pt x="-45256" y="4703942"/>
                  <a:pt x="42151" y="4598513"/>
                  <a:pt x="0" y="4365893"/>
                </a:cubicBezTo>
                <a:cubicBezTo>
                  <a:pt x="-42151" y="4133273"/>
                  <a:pt x="43559" y="4085713"/>
                  <a:pt x="0" y="3863622"/>
                </a:cubicBezTo>
                <a:cubicBezTo>
                  <a:pt x="-43559" y="3641531"/>
                  <a:pt x="1868" y="3435506"/>
                  <a:pt x="0" y="3262001"/>
                </a:cubicBezTo>
                <a:cubicBezTo>
                  <a:pt x="-1868" y="3088496"/>
                  <a:pt x="58679" y="2864947"/>
                  <a:pt x="0" y="2759730"/>
                </a:cubicBezTo>
                <a:cubicBezTo>
                  <a:pt x="-58679" y="2654513"/>
                  <a:pt x="2317" y="2252750"/>
                  <a:pt x="0" y="2108434"/>
                </a:cubicBezTo>
                <a:cubicBezTo>
                  <a:pt x="-2317" y="1964118"/>
                  <a:pt x="36959" y="1710183"/>
                  <a:pt x="0" y="1606163"/>
                </a:cubicBezTo>
                <a:cubicBezTo>
                  <a:pt x="-36959" y="1502143"/>
                  <a:pt x="4313" y="1262291"/>
                  <a:pt x="0" y="1153567"/>
                </a:cubicBezTo>
                <a:cubicBezTo>
                  <a:pt x="-4313" y="1044843"/>
                  <a:pt x="35384" y="825589"/>
                  <a:pt x="0" y="502271"/>
                </a:cubicBezTo>
                <a:cubicBezTo>
                  <a:pt x="-35384" y="178953"/>
                  <a:pt x="30227" y="11429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8785813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ห็นชอบข้อเสนอเพิ่มการจ่ายค่าบริการเพิ่มเติมสำหรับการกระจาย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ชุดตรวจ </a:t>
            </a:r>
            <a:r>
              <a:rPr lang="en-US" sz="2400" b="1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Antigen Test Kit </a:t>
            </a:r>
            <a:r>
              <a:rPr lang="th-TH" sz="2400" b="1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ATK</a:t>
            </a:r>
            <a:r>
              <a:rPr lang="th-TH" sz="2400" b="1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ให้กับหน่วยบริการ หรือผ่าน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หน่วยบริการไปยังสถานบริการ ภายใต้กรอบวงเงิน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85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ล้านบาท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โดยเพิ่มเติมงบประมาณสำหรับชุดตรวจ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Antigen Test Kit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ATK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24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ที่ได้รับบริจาคจำนวน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1.1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ล้านชุดจากรัฐบาลประเทศสวิตเซอร์แลนด์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อีกจำนวน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15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ล้านบาท รวมกรอบวงเงินทั้งหมด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100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ล้านบาท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จากงบค่าบริการ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หลักเกณฑ์ วิธีการ อัตราและเงื่อนไขให้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เป็นไปตาม สปสช.กำหนด และมีข้อเสนอเพิ่มเติม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TH SarabunIT๙" panose="020B0500040200020003" pitchFamily="34" charset="-34"/>
              <a:buChar char="-"/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ค่าบริการเพิ่มเติมสำหรับกระจายชุดตรวจ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ATK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ไปยังประชาชน ให้ระบุให้ชัดเจน คือ อัตรา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บาทต่อชุดตรวจ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TH SarabunIT๙" panose="020B0500040200020003" pitchFamily="34" charset="-34"/>
              <a:buChar char="-"/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ขอให้ สปสช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กำหนดแนวทางการรับบริการให้ชัดเจนและครบวงจร รวมทั้งสื่อสารประชาสัมพันธ์อย่างกว้างขวาง 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18" y="5996738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เรื่องจากวาระเพื่อพิจารณา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497EFBE-2A28-4377-96D4-A177FC7086BC}"/>
              </a:ext>
            </a:extLst>
          </p:cNvPr>
          <p:cNvSpPr/>
          <p:nvPr/>
        </p:nvSpPr>
        <p:spPr>
          <a:xfrm>
            <a:off x="195969" y="810650"/>
            <a:ext cx="667329" cy="475440"/>
          </a:xfrm>
          <a:prstGeom prst="hept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9A0B1-EBE8-4A27-B0B0-A9BE7E99AB31}"/>
              </a:ext>
            </a:extLst>
          </p:cNvPr>
          <p:cNvSpPr txBox="1"/>
          <p:nvPr/>
        </p:nvSpPr>
        <p:spPr>
          <a:xfrm>
            <a:off x="1020417" y="755982"/>
            <a:ext cx="304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ข้อเสนอปรับการจ่าย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ชดเชยบริการ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COVID-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19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A0B5B-B0A5-4BC5-A97C-B5E92ECE14AF}"/>
              </a:ext>
            </a:extLst>
          </p:cNvPr>
          <p:cNvSpPr txBox="1"/>
          <p:nvPr/>
        </p:nvSpPr>
        <p:spPr>
          <a:xfrm>
            <a:off x="339837" y="2127185"/>
            <a:ext cx="3829878" cy="4154984"/>
          </a:xfrm>
          <a:custGeom>
            <a:avLst/>
            <a:gdLst>
              <a:gd name="connsiteX0" fmla="*/ 0 w 3829878"/>
              <a:gd name="connsiteY0" fmla="*/ 0 h 4154984"/>
              <a:gd name="connsiteX1" fmla="*/ 3829878 w 3829878"/>
              <a:gd name="connsiteY1" fmla="*/ 0 h 4154984"/>
              <a:gd name="connsiteX2" fmla="*/ 3829878 w 3829878"/>
              <a:gd name="connsiteY2" fmla="*/ 4154984 h 4154984"/>
              <a:gd name="connsiteX3" fmla="*/ 0 w 3829878"/>
              <a:gd name="connsiteY3" fmla="*/ 4154984 h 4154984"/>
              <a:gd name="connsiteX4" fmla="*/ 0 w 3829878"/>
              <a:gd name="connsiteY4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878" h="4154984" extrusionOk="0">
                <a:moveTo>
                  <a:pt x="0" y="0"/>
                </a:moveTo>
                <a:cubicBezTo>
                  <a:pt x="1050988" y="166631"/>
                  <a:pt x="2902041" y="-144321"/>
                  <a:pt x="3829878" y="0"/>
                </a:cubicBezTo>
                <a:cubicBezTo>
                  <a:pt x="3796763" y="1321216"/>
                  <a:pt x="3961827" y="3369573"/>
                  <a:pt x="3829878" y="4154984"/>
                </a:cubicBezTo>
                <a:cubicBezTo>
                  <a:pt x="2849380" y="4172093"/>
                  <a:pt x="1481227" y="4253800"/>
                  <a:pt x="0" y="4154984"/>
                </a:cubicBezTo>
                <a:cubicBezTo>
                  <a:pt x="-53422" y="3699845"/>
                  <a:pt x="110432" y="173777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1520796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28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pPr marL="228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จากสถานการณ์แพร่ระบาดของโรค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ยังคงวิกฤตในหลายพื้นที่ สำนักงานจึงได้จัดทำข้อเสนอปรับการจ่ายชดเชยบริการใน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ประเด็น </a:t>
            </a:r>
            <a:endParaRPr lang="en-US" sz="24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ค่าบริการล้างไตด้วยการฟอกเลือดในผู้ป่วยไตวายเรื้อรังที่ติดเชื้อ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ค่าบริการเพิ่มเติมสำหรับการกระจายชุดตรวจ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ATK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ให้กับประชาชน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5A953-0527-483A-A303-0C31C0288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208" y="663456"/>
            <a:ext cx="769826" cy="769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B5BB05-0A53-4ED5-A6FB-6931C0B656C1}"/>
              </a:ext>
            </a:extLst>
          </p:cNvPr>
          <p:cNvSpPr txBox="1"/>
          <p:nvPr/>
        </p:nvSpPr>
        <p:spPr>
          <a:xfrm>
            <a:off x="5120375" y="975493"/>
            <a:ext cx="1439451" cy="523220"/>
          </a:xfrm>
          <a:custGeom>
            <a:avLst/>
            <a:gdLst>
              <a:gd name="connsiteX0" fmla="*/ 0 w 1439451"/>
              <a:gd name="connsiteY0" fmla="*/ 0 h 523220"/>
              <a:gd name="connsiteX1" fmla="*/ 494212 w 1439451"/>
              <a:gd name="connsiteY1" fmla="*/ 0 h 523220"/>
              <a:gd name="connsiteX2" fmla="*/ 945239 w 1439451"/>
              <a:gd name="connsiteY2" fmla="*/ 0 h 523220"/>
              <a:gd name="connsiteX3" fmla="*/ 1439451 w 1439451"/>
              <a:gd name="connsiteY3" fmla="*/ 0 h 523220"/>
              <a:gd name="connsiteX4" fmla="*/ 1439451 w 1439451"/>
              <a:gd name="connsiteY4" fmla="*/ 523220 h 523220"/>
              <a:gd name="connsiteX5" fmla="*/ 945239 w 1439451"/>
              <a:gd name="connsiteY5" fmla="*/ 523220 h 523220"/>
              <a:gd name="connsiteX6" fmla="*/ 451028 w 1439451"/>
              <a:gd name="connsiteY6" fmla="*/ 523220 h 523220"/>
              <a:gd name="connsiteX7" fmla="*/ 0 w 1439451"/>
              <a:gd name="connsiteY7" fmla="*/ 523220 h 523220"/>
              <a:gd name="connsiteX8" fmla="*/ 0 w 143945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52322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81233" y="146563"/>
                  <a:pt x="1390975" y="278443"/>
                  <a:pt x="1439451" y="523220"/>
                </a:cubicBezTo>
                <a:cubicBezTo>
                  <a:pt x="1245537" y="552240"/>
                  <a:pt x="1139693" y="493433"/>
                  <a:pt x="945239" y="523220"/>
                </a:cubicBezTo>
                <a:cubicBezTo>
                  <a:pt x="750785" y="553007"/>
                  <a:pt x="555688" y="515418"/>
                  <a:pt x="451028" y="523220"/>
                </a:cubicBezTo>
                <a:cubicBezTo>
                  <a:pt x="346368" y="531022"/>
                  <a:pt x="92700" y="506398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439451" h="52322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90309" y="194010"/>
                  <a:pt x="1425337" y="361989"/>
                  <a:pt x="1439451" y="523220"/>
                </a:cubicBezTo>
                <a:cubicBezTo>
                  <a:pt x="1345610" y="567630"/>
                  <a:pt x="1082980" y="479978"/>
                  <a:pt x="988423" y="523220"/>
                </a:cubicBezTo>
                <a:cubicBezTo>
                  <a:pt x="893866" y="566462"/>
                  <a:pt x="616253" y="488789"/>
                  <a:pt x="508606" y="523220"/>
                </a:cubicBezTo>
                <a:cubicBezTo>
                  <a:pt x="400959" y="557651"/>
                  <a:pt x="103305" y="520224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78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BC585A5-40A9-4766-95E5-C11A587DEA49}"/>
              </a:ext>
            </a:extLst>
          </p:cNvPr>
          <p:cNvSpPr txBox="1"/>
          <p:nvPr/>
        </p:nvSpPr>
        <p:spPr>
          <a:xfrm>
            <a:off x="5605669" y="1753772"/>
            <a:ext cx="6191717" cy="4730526"/>
          </a:xfrm>
          <a:custGeom>
            <a:avLst/>
            <a:gdLst>
              <a:gd name="connsiteX0" fmla="*/ 0 w 6191717"/>
              <a:gd name="connsiteY0" fmla="*/ 0 h 4730526"/>
              <a:gd name="connsiteX1" fmla="*/ 562883 w 6191717"/>
              <a:gd name="connsiteY1" fmla="*/ 0 h 4730526"/>
              <a:gd name="connsiteX2" fmla="*/ 1249601 w 6191717"/>
              <a:gd name="connsiteY2" fmla="*/ 0 h 4730526"/>
              <a:gd name="connsiteX3" fmla="*/ 1750567 w 6191717"/>
              <a:gd name="connsiteY3" fmla="*/ 0 h 4730526"/>
              <a:gd name="connsiteX4" fmla="*/ 2437285 w 6191717"/>
              <a:gd name="connsiteY4" fmla="*/ 0 h 4730526"/>
              <a:gd name="connsiteX5" fmla="*/ 3124003 w 6191717"/>
              <a:gd name="connsiteY5" fmla="*/ 0 h 4730526"/>
              <a:gd name="connsiteX6" fmla="*/ 3686886 w 6191717"/>
              <a:gd name="connsiteY6" fmla="*/ 0 h 4730526"/>
              <a:gd name="connsiteX7" fmla="*/ 4187852 w 6191717"/>
              <a:gd name="connsiteY7" fmla="*/ 0 h 4730526"/>
              <a:gd name="connsiteX8" fmla="*/ 4874570 w 6191717"/>
              <a:gd name="connsiteY8" fmla="*/ 0 h 4730526"/>
              <a:gd name="connsiteX9" fmla="*/ 5313619 w 6191717"/>
              <a:gd name="connsiteY9" fmla="*/ 0 h 4730526"/>
              <a:gd name="connsiteX10" fmla="*/ 6191717 w 6191717"/>
              <a:gd name="connsiteY10" fmla="*/ 0 h 4730526"/>
              <a:gd name="connsiteX11" fmla="*/ 6191717 w 6191717"/>
              <a:gd name="connsiteY11" fmla="*/ 449400 h 4730526"/>
              <a:gd name="connsiteX12" fmla="*/ 6191717 w 6191717"/>
              <a:gd name="connsiteY12" fmla="*/ 1040716 h 4730526"/>
              <a:gd name="connsiteX13" fmla="*/ 6191717 w 6191717"/>
              <a:gd name="connsiteY13" fmla="*/ 1537421 h 4730526"/>
              <a:gd name="connsiteX14" fmla="*/ 6191717 w 6191717"/>
              <a:gd name="connsiteY14" fmla="*/ 1986821 h 4730526"/>
              <a:gd name="connsiteX15" fmla="*/ 6191717 w 6191717"/>
              <a:gd name="connsiteY15" fmla="*/ 2483526 h 4730526"/>
              <a:gd name="connsiteX16" fmla="*/ 6191717 w 6191717"/>
              <a:gd name="connsiteY16" fmla="*/ 2980231 h 4730526"/>
              <a:gd name="connsiteX17" fmla="*/ 6191717 w 6191717"/>
              <a:gd name="connsiteY17" fmla="*/ 3476937 h 4730526"/>
              <a:gd name="connsiteX18" fmla="*/ 6191717 w 6191717"/>
              <a:gd name="connsiteY18" fmla="*/ 4162863 h 4730526"/>
              <a:gd name="connsiteX19" fmla="*/ 6191717 w 6191717"/>
              <a:gd name="connsiteY19" fmla="*/ 4730526 h 4730526"/>
              <a:gd name="connsiteX20" fmla="*/ 5690751 w 6191717"/>
              <a:gd name="connsiteY20" fmla="*/ 4730526 h 4730526"/>
              <a:gd name="connsiteX21" fmla="*/ 5065950 w 6191717"/>
              <a:gd name="connsiteY21" fmla="*/ 4730526 h 4730526"/>
              <a:gd name="connsiteX22" fmla="*/ 4688818 w 6191717"/>
              <a:gd name="connsiteY22" fmla="*/ 4730526 h 4730526"/>
              <a:gd name="connsiteX23" fmla="*/ 4187852 w 6191717"/>
              <a:gd name="connsiteY23" fmla="*/ 4730526 h 4730526"/>
              <a:gd name="connsiteX24" fmla="*/ 3563052 w 6191717"/>
              <a:gd name="connsiteY24" fmla="*/ 4730526 h 4730526"/>
              <a:gd name="connsiteX25" fmla="*/ 2876334 w 6191717"/>
              <a:gd name="connsiteY25" fmla="*/ 4730526 h 4730526"/>
              <a:gd name="connsiteX26" fmla="*/ 2189616 w 6191717"/>
              <a:gd name="connsiteY26" fmla="*/ 4730526 h 4730526"/>
              <a:gd name="connsiteX27" fmla="*/ 1626733 w 6191717"/>
              <a:gd name="connsiteY27" fmla="*/ 4730526 h 4730526"/>
              <a:gd name="connsiteX28" fmla="*/ 1001932 w 6191717"/>
              <a:gd name="connsiteY28" fmla="*/ 4730526 h 4730526"/>
              <a:gd name="connsiteX29" fmla="*/ 0 w 6191717"/>
              <a:gd name="connsiteY29" fmla="*/ 4730526 h 4730526"/>
              <a:gd name="connsiteX30" fmla="*/ 0 w 6191717"/>
              <a:gd name="connsiteY30" fmla="*/ 4281126 h 4730526"/>
              <a:gd name="connsiteX31" fmla="*/ 0 w 6191717"/>
              <a:gd name="connsiteY31" fmla="*/ 3737116 h 4730526"/>
              <a:gd name="connsiteX32" fmla="*/ 0 w 6191717"/>
              <a:gd name="connsiteY32" fmla="*/ 3098495 h 4730526"/>
              <a:gd name="connsiteX33" fmla="*/ 0 w 6191717"/>
              <a:gd name="connsiteY33" fmla="*/ 2412568 h 4730526"/>
              <a:gd name="connsiteX34" fmla="*/ 0 w 6191717"/>
              <a:gd name="connsiteY34" fmla="*/ 1868558 h 4730526"/>
              <a:gd name="connsiteX35" fmla="*/ 0 w 6191717"/>
              <a:gd name="connsiteY35" fmla="*/ 1324547 h 4730526"/>
              <a:gd name="connsiteX36" fmla="*/ 0 w 6191717"/>
              <a:gd name="connsiteY36" fmla="*/ 827842 h 4730526"/>
              <a:gd name="connsiteX37" fmla="*/ 0 w 6191717"/>
              <a:gd name="connsiteY37" fmla="*/ 0 h 473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91717" h="4730526" fill="none" extrusionOk="0">
                <a:moveTo>
                  <a:pt x="0" y="0"/>
                </a:moveTo>
                <a:cubicBezTo>
                  <a:pt x="150646" y="-41415"/>
                  <a:pt x="444779" y="36795"/>
                  <a:pt x="562883" y="0"/>
                </a:cubicBezTo>
                <a:cubicBezTo>
                  <a:pt x="680987" y="-36795"/>
                  <a:pt x="937694" y="28891"/>
                  <a:pt x="1249601" y="0"/>
                </a:cubicBezTo>
                <a:cubicBezTo>
                  <a:pt x="1561508" y="-28891"/>
                  <a:pt x="1612367" y="5146"/>
                  <a:pt x="1750567" y="0"/>
                </a:cubicBezTo>
                <a:cubicBezTo>
                  <a:pt x="1888767" y="-5146"/>
                  <a:pt x="2267086" y="56124"/>
                  <a:pt x="2437285" y="0"/>
                </a:cubicBezTo>
                <a:cubicBezTo>
                  <a:pt x="2607484" y="-56124"/>
                  <a:pt x="2886243" y="9718"/>
                  <a:pt x="3124003" y="0"/>
                </a:cubicBezTo>
                <a:cubicBezTo>
                  <a:pt x="3361763" y="-9718"/>
                  <a:pt x="3501856" y="23461"/>
                  <a:pt x="3686886" y="0"/>
                </a:cubicBezTo>
                <a:cubicBezTo>
                  <a:pt x="3871916" y="-23461"/>
                  <a:pt x="4040205" y="58995"/>
                  <a:pt x="4187852" y="0"/>
                </a:cubicBezTo>
                <a:cubicBezTo>
                  <a:pt x="4335499" y="-58995"/>
                  <a:pt x="4716563" y="66404"/>
                  <a:pt x="4874570" y="0"/>
                </a:cubicBezTo>
                <a:cubicBezTo>
                  <a:pt x="5032577" y="-66404"/>
                  <a:pt x="5120995" y="42202"/>
                  <a:pt x="5313619" y="0"/>
                </a:cubicBezTo>
                <a:cubicBezTo>
                  <a:pt x="5506243" y="-42202"/>
                  <a:pt x="5898001" y="103855"/>
                  <a:pt x="6191717" y="0"/>
                </a:cubicBezTo>
                <a:cubicBezTo>
                  <a:pt x="6210084" y="209368"/>
                  <a:pt x="6170314" y="276762"/>
                  <a:pt x="6191717" y="449400"/>
                </a:cubicBezTo>
                <a:cubicBezTo>
                  <a:pt x="6213120" y="622038"/>
                  <a:pt x="6131752" y="796128"/>
                  <a:pt x="6191717" y="1040716"/>
                </a:cubicBezTo>
                <a:cubicBezTo>
                  <a:pt x="6251682" y="1285304"/>
                  <a:pt x="6191267" y="1413061"/>
                  <a:pt x="6191717" y="1537421"/>
                </a:cubicBezTo>
                <a:cubicBezTo>
                  <a:pt x="6192167" y="1661781"/>
                  <a:pt x="6183176" y="1845548"/>
                  <a:pt x="6191717" y="1986821"/>
                </a:cubicBezTo>
                <a:cubicBezTo>
                  <a:pt x="6200258" y="2128094"/>
                  <a:pt x="6174630" y="2372555"/>
                  <a:pt x="6191717" y="2483526"/>
                </a:cubicBezTo>
                <a:cubicBezTo>
                  <a:pt x="6208804" y="2594498"/>
                  <a:pt x="6185195" y="2834008"/>
                  <a:pt x="6191717" y="2980231"/>
                </a:cubicBezTo>
                <a:cubicBezTo>
                  <a:pt x="6198239" y="3126455"/>
                  <a:pt x="6133511" y="3279377"/>
                  <a:pt x="6191717" y="3476937"/>
                </a:cubicBezTo>
                <a:cubicBezTo>
                  <a:pt x="6249923" y="3674497"/>
                  <a:pt x="6164246" y="3847194"/>
                  <a:pt x="6191717" y="4162863"/>
                </a:cubicBezTo>
                <a:cubicBezTo>
                  <a:pt x="6219188" y="4478532"/>
                  <a:pt x="6135400" y="4597777"/>
                  <a:pt x="6191717" y="4730526"/>
                </a:cubicBezTo>
                <a:cubicBezTo>
                  <a:pt x="6015615" y="4751874"/>
                  <a:pt x="5843081" y="4716444"/>
                  <a:pt x="5690751" y="4730526"/>
                </a:cubicBezTo>
                <a:cubicBezTo>
                  <a:pt x="5538421" y="4744608"/>
                  <a:pt x="5363367" y="4724030"/>
                  <a:pt x="5065950" y="4730526"/>
                </a:cubicBezTo>
                <a:cubicBezTo>
                  <a:pt x="4768533" y="4737022"/>
                  <a:pt x="4781853" y="4716414"/>
                  <a:pt x="4688818" y="4730526"/>
                </a:cubicBezTo>
                <a:cubicBezTo>
                  <a:pt x="4595783" y="4744638"/>
                  <a:pt x="4361012" y="4708910"/>
                  <a:pt x="4187852" y="4730526"/>
                </a:cubicBezTo>
                <a:cubicBezTo>
                  <a:pt x="4014692" y="4752142"/>
                  <a:pt x="3719639" y="4697090"/>
                  <a:pt x="3563052" y="4730526"/>
                </a:cubicBezTo>
                <a:cubicBezTo>
                  <a:pt x="3406465" y="4763962"/>
                  <a:pt x="3069969" y="4696578"/>
                  <a:pt x="2876334" y="4730526"/>
                </a:cubicBezTo>
                <a:cubicBezTo>
                  <a:pt x="2682699" y="4764474"/>
                  <a:pt x="2340065" y="4703265"/>
                  <a:pt x="2189616" y="4730526"/>
                </a:cubicBezTo>
                <a:cubicBezTo>
                  <a:pt x="2039167" y="4757787"/>
                  <a:pt x="1855317" y="4725031"/>
                  <a:pt x="1626733" y="4730526"/>
                </a:cubicBezTo>
                <a:cubicBezTo>
                  <a:pt x="1398149" y="4736021"/>
                  <a:pt x="1144327" y="4726340"/>
                  <a:pt x="1001932" y="4730526"/>
                </a:cubicBezTo>
                <a:cubicBezTo>
                  <a:pt x="859537" y="4734712"/>
                  <a:pt x="312116" y="4634617"/>
                  <a:pt x="0" y="4730526"/>
                </a:cubicBezTo>
                <a:cubicBezTo>
                  <a:pt x="-24679" y="4589243"/>
                  <a:pt x="29665" y="4376943"/>
                  <a:pt x="0" y="4281126"/>
                </a:cubicBezTo>
                <a:cubicBezTo>
                  <a:pt x="-29665" y="4185309"/>
                  <a:pt x="54663" y="3996207"/>
                  <a:pt x="0" y="3737116"/>
                </a:cubicBezTo>
                <a:cubicBezTo>
                  <a:pt x="-54663" y="3478025"/>
                  <a:pt x="16165" y="3287103"/>
                  <a:pt x="0" y="3098495"/>
                </a:cubicBezTo>
                <a:cubicBezTo>
                  <a:pt x="-16165" y="2909887"/>
                  <a:pt x="5454" y="2665117"/>
                  <a:pt x="0" y="2412568"/>
                </a:cubicBezTo>
                <a:cubicBezTo>
                  <a:pt x="-5454" y="2160019"/>
                  <a:pt x="23772" y="2079415"/>
                  <a:pt x="0" y="1868558"/>
                </a:cubicBezTo>
                <a:cubicBezTo>
                  <a:pt x="-23772" y="1657701"/>
                  <a:pt x="55349" y="1477390"/>
                  <a:pt x="0" y="1324547"/>
                </a:cubicBezTo>
                <a:cubicBezTo>
                  <a:pt x="-55349" y="1171704"/>
                  <a:pt x="47178" y="971336"/>
                  <a:pt x="0" y="827842"/>
                </a:cubicBezTo>
                <a:cubicBezTo>
                  <a:pt x="-47178" y="684348"/>
                  <a:pt x="7048" y="389421"/>
                  <a:pt x="0" y="0"/>
                </a:cubicBezTo>
                <a:close/>
              </a:path>
              <a:path w="6191717" h="4730526" stroke="0" extrusionOk="0">
                <a:moveTo>
                  <a:pt x="0" y="0"/>
                </a:moveTo>
                <a:cubicBezTo>
                  <a:pt x="249862" y="-26651"/>
                  <a:pt x="393599" y="12655"/>
                  <a:pt x="562883" y="0"/>
                </a:cubicBezTo>
                <a:cubicBezTo>
                  <a:pt x="732167" y="-12655"/>
                  <a:pt x="1073225" y="54779"/>
                  <a:pt x="1249601" y="0"/>
                </a:cubicBezTo>
                <a:cubicBezTo>
                  <a:pt x="1425977" y="-54779"/>
                  <a:pt x="1480339" y="9302"/>
                  <a:pt x="1626733" y="0"/>
                </a:cubicBezTo>
                <a:cubicBezTo>
                  <a:pt x="1773127" y="-9302"/>
                  <a:pt x="2017353" y="45654"/>
                  <a:pt x="2251533" y="0"/>
                </a:cubicBezTo>
                <a:cubicBezTo>
                  <a:pt x="2485713" y="-45654"/>
                  <a:pt x="2535446" y="29650"/>
                  <a:pt x="2690582" y="0"/>
                </a:cubicBezTo>
                <a:cubicBezTo>
                  <a:pt x="2845718" y="-29650"/>
                  <a:pt x="2977316" y="27005"/>
                  <a:pt x="3191549" y="0"/>
                </a:cubicBezTo>
                <a:cubicBezTo>
                  <a:pt x="3405782" y="-27005"/>
                  <a:pt x="3717145" y="80154"/>
                  <a:pt x="3878266" y="0"/>
                </a:cubicBezTo>
                <a:cubicBezTo>
                  <a:pt x="4039387" y="-80154"/>
                  <a:pt x="4116999" y="39353"/>
                  <a:pt x="4255398" y="0"/>
                </a:cubicBezTo>
                <a:cubicBezTo>
                  <a:pt x="4393797" y="-39353"/>
                  <a:pt x="4598398" y="67352"/>
                  <a:pt x="4880199" y="0"/>
                </a:cubicBezTo>
                <a:cubicBezTo>
                  <a:pt x="5162000" y="-67352"/>
                  <a:pt x="5266073" y="38286"/>
                  <a:pt x="5443082" y="0"/>
                </a:cubicBezTo>
                <a:cubicBezTo>
                  <a:pt x="5620091" y="-38286"/>
                  <a:pt x="6017819" y="16252"/>
                  <a:pt x="6191717" y="0"/>
                </a:cubicBezTo>
                <a:cubicBezTo>
                  <a:pt x="6216926" y="197995"/>
                  <a:pt x="6146418" y="335422"/>
                  <a:pt x="6191717" y="449400"/>
                </a:cubicBezTo>
                <a:cubicBezTo>
                  <a:pt x="6237016" y="563378"/>
                  <a:pt x="6142017" y="896526"/>
                  <a:pt x="6191717" y="1040716"/>
                </a:cubicBezTo>
                <a:cubicBezTo>
                  <a:pt x="6241417" y="1184906"/>
                  <a:pt x="6165397" y="1390186"/>
                  <a:pt x="6191717" y="1537421"/>
                </a:cubicBezTo>
                <a:cubicBezTo>
                  <a:pt x="6218037" y="1684656"/>
                  <a:pt x="6147607" y="1868606"/>
                  <a:pt x="6191717" y="2034126"/>
                </a:cubicBezTo>
                <a:cubicBezTo>
                  <a:pt x="6235827" y="2199646"/>
                  <a:pt x="6160736" y="2389376"/>
                  <a:pt x="6191717" y="2625442"/>
                </a:cubicBezTo>
                <a:cubicBezTo>
                  <a:pt x="6222698" y="2861508"/>
                  <a:pt x="6166074" y="2893330"/>
                  <a:pt x="6191717" y="3074842"/>
                </a:cubicBezTo>
                <a:cubicBezTo>
                  <a:pt x="6217360" y="3256354"/>
                  <a:pt x="6128944" y="3531064"/>
                  <a:pt x="6191717" y="3713463"/>
                </a:cubicBezTo>
                <a:cubicBezTo>
                  <a:pt x="6254490" y="3895862"/>
                  <a:pt x="6080469" y="4518288"/>
                  <a:pt x="6191717" y="4730526"/>
                </a:cubicBezTo>
                <a:cubicBezTo>
                  <a:pt x="5906194" y="4740651"/>
                  <a:pt x="5718318" y="4684731"/>
                  <a:pt x="5566916" y="4730526"/>
                </a:cubicBezTo>
                <a:cubicBezTo>
                  <a:pt x="5415514" y="4776321"/>
                  <a:pt x="5126476" y="4689513"/>
                  <a:pt x="5004033" y="4730526"/>
                </a:cubicBezTo>
                <a:cubicBezTo>
                  <a:pt x="4881590" y="4771539"/>
                  <a:pt x="4570651" y="4710181"/>
                  <a:pt x="4317315" y="4730526"/>
                </a:cubicBezTo>
                <a:cubicBezTo>
                  <a:pt x="4063979" y="4750871"/>
                  <a:pt x="4028891" y="4712745"/>
                  <a:pt x="3754432" y="4730526"/>
                </a:cubicBezTo>
                <a:cubicBezTo>
                  <a:pt x="3479973" y="4748307"/>
                  <a:pt x="3442311" y="4691431"/>
                  <a:pt x="3315383" y="4730526"/>
                </a:cubicBezTo>
                <a:cubicBezTo>
                  <a:pt x="3188455" y="4769621"/>
                  <a:pt x="2867390" y="4716232"/>
                  <a:pt x="2752500" y="4730526"/>
                </a:cubicBezTo>
                <a:cubicBezTo>
                  <a:pt x="2637610" y="4744820"/>
                  <a:pt x="2490538" y="4689738"/>
                  <a:pt x="2375368" y="4730526"/>
                </a:cubicBezTo>
                <a:cubicBezTo>
                  <a:pt x="2260198" y="4771314"/>
                  <a:pt x="2040001" y="4678511"/>
                  <a:pt x="1936319" y="4730526"/>
                </a:cubicBezTo>
                <a:cubicBezTo>
                  <a:pt x="1832637" y="4782541"/>
                  <a:pt x="1702754" y="4720600"/>
                  <a:pt x="1559187" y="4730526"/>
                </a:cubicBezTo>
                <a:cubicBezTo>
                  <a:pt x="1415620" y="4740452"/>
                  <a:pt x="1092775" y="4708042"/>
                  <a:pt x="872469" y="4730526"/>
                </a:cubicBezTo>
                <a:cubicBezTo>
                  <a:pt x="652163" y="4753010"/>
                  <a:pt x="265270" y="4685989"/>
                  <a:pt x="0" y="4730526"/>
                </a:cubicBezTo>
                <a:cubicBezTo>
                  <a:pt x="-55708" y="4429197"/>
                  <a:pt x="26372" y="4341694"/>
                  <a:pt x="0" y="4091905"/>
                </a:cubicBezTo>
                <a:cubicBezTo>
                  <a:pt x="-26372" y="3842116"/>
                  <a:pt x="66929" y="3594305"/>
                  <a:pt x="0" y="3405979"/>
                </a:cubicBezTo>
                <a:cubicBezTo>
                  <a:pt x="-66929" y="3217653"/>
                  <a:pt x="14876" y="3140164"/>
                  <a:pt x="0" y="2909273"/>
                </a:cubicBezTo>
                <a:cubicBezTo>
                  <a:pt x="-14876" y="2678382"/>
                  <a:pt x="27191" y="2422060"/>
                  <a:pt x="0" y="2270652"/>
                </a:cubicBezTo>
                <a:cubicBezTo>
                  <a:pt x="-27191" y="2119244"/>
                  <a:pt x="9875" y="1763743"/>
                  <a:pt x="0" y="1584726"/>
                </a:cubicBezTo>
                <a:cubicBezTo>
                  <a:pt x="-9875" y="1405709"/>
                  <a:pt x="4465" y="1337373"/>
                  <a:pt x="0" y="1135326"/>
                </a:cubicBezTo>
                <a:cubicBezTo>
                  <a:pt x="-4465" y="933279"/>
                  <a:pt x="4920" y="23414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174298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1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เห็นชอบให้ยา วัคซีน เวชภัณฑ์ อุปกรณ์ทางการแพทย์ และชุดตรวจทาง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ห้องปฏิบัติการสำหรับการตรวจคัดกรอง ตรวจยืนยัน การดูแลรักษาที่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เกี่ยวข้องกับโรค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ที่ถูกกำหนดโดยกรมการแพทย์ กระทรวง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สาธารณสุข หรือหน่วยงานที่ </a:t>
            </a:r>
            <a:r>
              <a:rPr lang="th-TH" sz="2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ศบ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ค.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มอบหมายให้กำหนดมาตรฐาน ทุก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รายการเป็นสิทธิประโยชน์ในระบบหลักประกันสุขภาพแห่งชาติ ตามเกณฑ์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การพิจารณาแบบ 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reen channel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เนื่องจากเป็นโรคระบาด ในภาวะ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เร่งด่วน 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มอบ สปสช.เตรียมงบประมาณรองรับรายการยา วัคซีน เวชภัณฑ์ อุปกรณ์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ทางการแพทย์ และชุดตรวจทางห้องปฏิบัติการสำหรับการตรวจคัดกรอง 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ตรวจยืนยัน การดูแลรักษาที่เกี่ยวข้องกับโรค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ที่กำหนดไว้ใน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แนวทางมาตรฐานของกรมการแพทย์ กระทรวงสาธารณสุข หรือหน่วยงาน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 </a:t>
            </a:r>
            <a:r>
              <a:rPr lang="th-TH" sz="2200" b="1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ศบ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ค.มอบหมายให้กำหนดมาตรฐาน รวมถึงกำหนดหลักเกณฑ์ แนวทาง 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วิธีการจ่ายให้กับหน่วยบริการต่อไป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18" y="5996738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เรื่องจากวาระเพื่อพิจารณา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497EFBE-2A28-4377-96D4-A177FC7086BC}"/>
              </a:ext>
            </a:extLst>
          </p:cNvPr>
          <p:cNvSpPr/>
          <p:nvPr/>
        </p:nvSpPr>
        <p:spPr>
          <a:xfrm>
            <a:off x="195969" y="810650"/>
            <a:ext cx="667329" cy="475440"/>
          </a:xfrm>
          <a:prstGeom prst="hept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E945B-9F6A-4E7F-A64E-D1F09EF4EFCD}"/>
              </a:ext>
            </a:extLst>
          </p:cNvPr>
          <p:cNvSpPr txBox="1"/>
          <p:nvPr/>
        </p:nvSpPr>
        <p:spPr>
          <a:xfrm>
            <a:off x="869195" y="845831"/>
            <a:ext cx="40713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ข้อเสนอการเพิ่มสิทธิประโยชน์และ</a:t>
            </a:r>
          </a:p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เตรียมงบประมาณรองรับสำหรับบริการ</a:t>
            </a: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ในระบบหลักประกัน</a:t>
            </a:r>
          </a:p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สุขภาพแห่งชาติ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8A768-F5C3-430B-B84B-1E4A8A114A31}"/>
              </a:ext>
            </a:extLst>
          </p:cNvPr>
          <p:cNvSpPr txBox="1"/>
          <p:nvPr/>
        </p:nvSpPr>
        <p:spPr>
          <a:xfrm>
            <a:off x="394614" y="3018234"/>
            <a:ext cx="4545950" cy="3427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ภายใต้สถานการณ์การระบาดของ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COVID--19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กรมการแพทย์ กระทรวงสาธารณสุขปรับแนวทางเวชปฏิบัติ การวินิจฉัย ดูแลรักษา และป้องกันการติดเชื้อ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อย่างต่อเนื่อง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แต่ปัจจุบันยังพบปัญหาการเข้าถึงบริการตรวจคัดกรอง ตรวจยืนยัน บริการดูแลรักษา รวมถึงการขาดแคลนยารักษาผู้ป่วย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</a:p>
          <a:p>
            <a:pPr marL="228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เพื่อให้ทันต่อสถานการณ์การระบาดของโรค 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สปสช.</a:t>
            </a:r>
            <a:r>
              <a:rPr lang="th-TH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จึง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เสนอมาตรการเพิ่มสิทธิประโยชน์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AC29C-D716-41A8-BA4A-F82398AF744A}"/>
              </a:ext>
            </a:extLst>
          </p:cNvPr>
          <p:cNvSpPr txBox="1"/>
          <p:nvPr/>
        </p:nvSpPr>
        <p:spPr>
          <a:xfrm>
            <a:off x="5599772" y="1230552"/>
            <a:ext cx="1439451" cy="523220"/>
          </a:xfrm>
          <a:custGeom>
            <a:avLst/>
            <a:gdLst>
              <a:gd name="connsiteX0" fmla="*/ 0 w 1439451"/>
              <a:gd name="connsiteY0" fmla="*/ 0 h 523220"/>
              <a:gd name="connsiteX1" fmla="*/ 494212 w 1439451"/>
              <a:gd name="connsiteY1" fmla="*/ 0 h 523220"/>
              <a:gd name="connsiteX2" fmla="*/ 945239 w 1439451"/>
              <a:gd name="connsiteY2" fmla="*/ 0 h 523220"/>
              <a:gd name="connsiteX3" fmla="*/ 1439451 w 1439451"/>
              <a:gd name="connsiteY3" fmla="*/ 0 h 523220"/>
              <a:gd name="connsiteX4" fmla="*/ 1439451 w 1439451"/>
              <a:gd name="connsiteY4" fmla="*/ 523220 h 523220"/>
              <a:gd name="connsiteX5" fmla="*/ 945239 w 1439451"/>
              <a:gd name="connsiteY5" fmla="*/ 523220 h 523220"/>
              <a:gd name="connsiteX6" fmla="*/ 451028 w 1439451"/>
              <a:gd name="connsiteY6" fmla="*/ 523220 h 523220"/>
              <a:gd name="connsiteX7" fmla="*/ 0 w 1439451"/>
              <a:gd name="connsiteY7" fmla="*/ 523220 h 523220"/>
              <a:gd name="connsiteX8" fmla="*/ 0 w 143945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52322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81233" y="146563"/>
                  <a:pt x="1390975" y="278443"/>
                  <a:pt x="1439451" y="523220"/>
                </a:cubicBezTo>
                <a:cubicBezTo>
                  <a:pt x="1245537" y="552240"/>
                  <a:pt x="1139693" y="493433"/>
                  <a:pt x="945239" y="523220"/>
                </a:cubicBezTo>
                <a:cubicBezTo>
                  <a:pt x="750785" y="553007"/>
                  <a:pt x="555688" y="515418"/>
                  <a:pt x="451028" y="523220"/>
                </a:cubicBezTo>
                <a:cubicBezTo>
                  <a:pt x="346368" y="531022"/>
                  <a:pt x="92700" y="506398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439451" h="52322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90309" y="194010"/>
                  <a:pt x="1425337" y="361989"/>
                  <a:pt x="1439451" y="523220"/>
                </a:cubicBezTo>
                <a:cubicBezTo>
                  <a:pt x="1345610" y="567630"/>
                  <a:pt x="1082980" y="479978"/>
                  <a:pt x="988423" y="523220"/>
                </a:cubicBezTo>
                <a:cubicBezTo>
                  <a:pt x="893866" y="566462"/>
                  <a:pt x="616253" y="488789"/>
                  <a:pt x="508606" y="523220"/>
                </a:cubicBezTo>
                <a:cubicBezTo>
                  <a:pt x="400959" y="557651"/>
                  <a:pt x="103305" y="520224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E0A34-CCCE-4BA4-B936-C7963FA5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284" y="2179756"/>
            <a:ext cx="885256" cy="7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3063E9C-C193-4B4E-8182-8C5191D3DEA6}"/>
              </a:ext>
            </a:extLst>
          </p:cNvPr>
          <p:cNvSpPr txBox="1"/>
          <p:nvPr/>
        </p:nvSpPr>
        <p:spPr>
          <a:xfrm>
            <a:off x="5446644" y="1901005"/>
            <a:ext cx="6096000" cy="4527393"/>
          </a:xfrm>
          <a:custGeom>
            <a:avLst/>
            <a:gdLst>
              <a:gd name="connsiteX0" fmla="*/ 0 w 6096000"/>
              <a:gd name="connsiteY0" fmla="*/ 0 h 4527393"/>
              <a:gd name="connsiteX1" fmla="*/ 616373 w 6096000"/>
              <a:gd name="connsiteY1" fmla="*/ 0 h 4527393"/>
              <a:gd name="connsiteX2" fmla="*/ 1232747 w 6096000"/>
              <a:gd name="connsiteY2" fmla="*/ 0 h 4527393"/>
              <a:gd name="connsiteX3" fmla="*/ 2032000 w 6096000"/>
              <a:gd name="connsiteY3" fmla="*/ 0 h 4527393"/>
              <a:gd name="connsiteX4" fmla="*/ 2587413 w 6096000"/>
              <a:gd name="connsiteY4" fmla="*/ 0 h 4527393"/>
              <a:gd name="connsiteX5" fmla="*/ 3081867 w 6096000"/>
              <a:gd name="connsiteY5" fmla="*/ 0 h 4527393"/>
              <a:gd name="connsiteX6" fmla="*/ 3881120 w 6096000"/>
              <a:gd name="connsiteY6" fmla="*/ 0 h 4527393"/>
              <a:gd name="connsiteX7" fmla="*/ 4680373 w 6096000"/>
              <a:gd name="connsiteY7" fmla="*/ 0 h 4527393"/>
              <a:gd name="connsiteX8" fmla="*/ 5235787 w 6096000"/>
              <a:gd name="connsiteY8" fmla="*/ 0 h 4527393"/>
              <a:gd name="connsiteX9" fmla="*/ 6096000 w 6096000"/>
              <a:gd name="connsiteY9" fmla="*/ 0 h 4527393"/>
              <a:gd name="connsiteX10" fmla="*/ 6096000 w 6096000"/>
              <a:gd name="connsiteY10" fmla="*/ 601496 h 4527393"/>
              <a:gd name="connsiteX11" fmla="*/ 6096000 w 6096000"/>
              <a:gd name="connsiteY11" fmla="*/ 1338815 h 4527393"/>
              <a:gd name="connsiteX12" fmla="*/ 6096000 w 6096000"/>
              <a:gd name="connsiteY12" fmla="*/ 2076133 h 4527393"/>
              <a:gd name="connsiteX13" fmla="*/ 6096000 w 6096000"/>
              <a:gd name="connsiteY13" fmla="*/ 2768177 h 4527393"/>
              <a:gd name="connsiteX14" fmla="*/ 6096000 w 6096000"/>
              <a:gd name="connsiteY14" fmla="*/ 3505496 h 4527393"/>
              <a:gd name="connsiteX15" fmla="*/ 6096000 w 6096000"/>
              <a:gd name="connsiteY15" fmla="*/ 4527393 h 4527393"/>
              <a:gd name="connsiteX16" fmla="*/ 5540587 w 6096000"/>
              <a:gd name="connsiteY16" fmla="*/ 4527393 h 4527393"/>
              <a:gd name="connsiteX17" fmla="*/ 4741333 w 6096000"/>
              <a:gd name="connsiteY17" fmla="*/ 4527393 h 4527393"/>
              <a:gd name="connsiteX18" fmla="*/ 4185920 w 6096000"/>
              <a:gd name="connsiteY18" fmla="*/ 4527393 h 4527393"/>
              <a:gd name="connsiteX19" fmla="*/ 3569547 w 6096000"/>
              <a:gd name="connsiteY19" fmla="*/ 4527393 h 4527393"/>
              <a:gd name="connsiteX20" fmla="*/ 2892213 w 6096000"/>
              <a:gd name="connsiteY20" fmla="*/ 4527393 h 4527393"/>
              <a:gd name="connsiteX21" fmla="*/ 2214880 w 6096000"/>
              <a:gd name="connsiteY21" fmla="*/ 4527393 h 4527393"/>
              <a:gd name="connsiteX22" fmla="*/ 1598507 w 6096000"/>
              <a:gd name="connsiteY22" fmla="*/ 4527393 h 4527393"/>
              <a:gd name="connsiteX23" fmla="*/ 982133 w 6096000"/>
              <a:gd name="connsiteY23" fmla="*/ 4527393 h 4527393"/>
              <a:gd name="connsiteX24" fmla="*/ 0 w 6096000"/>
              <a:gd name="connsiteY24" fmla="*/ 4527393 h 4527393"/>
              <a:gd name="connsiteX25" fmla="*/ 0 w 6096000"/>
              <a:gd name="connsiteY25" fmla="*/ 3971170 h 4527393"/>
              <a:gd name="connsiteX26" fmla="*/ 0 w 6096000"/>
              <a:gd name="connsiteY26" fmla="*/ 3279126 h 4527393"/>
              <a:gd name="connsiteX27" fmla="*/ 0 w 6096000"/>
              <a:gd name="connsiteY27" fmla="*/ 2587082 h 4527393"/>
              <a:gd name="connsiteX28" fmla="*/ 0 w 6096000"/>
              <a:gd name="connsiteY28" fmla="*/ 2030859 h 4527393"/>
              <a:gd name="connsiteX29" fmla="*/ 0 w 6096000"/>
              <a:gd name="connsiteY29" fmla="*/ 1519911 h 4527393"/>
              <a:gd name="connsiteX30" fmla="*/ 0 w 6096000"/>
              <a:gd name="connsiteY30" fmla="*/ 918414 h 4527393"/>
              <a:gd name="connsiteX31" fmla="*/ 0 w 6096000"/>
              <a:gd name="connsiteY31" fmla="*/ 0 h 452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6000" h="4527393" extrusionOk="0">
                <a:moveTo>
                  <a:pt x="0" y="0"/>
                </a:moveTo>
                <a:cubicBezTo>
                  <a:pt x="163489" y="-2947"/>
                  <a:pt x="489143" y="30514"/>
                  <a:pt x="616373" y="0"/>
                </a:cubicBezTo>
                <a:cubicBezTo>
                  <a:pt x="743603" y="-30514"/>
                  <a:pt x="1071249" y="5745"/>
                  <a:pt x="1232747" y="0"/>
                </a:cubicBezTo>
                <a:cubicBezTo>
                  <a:pt x="1394245" y="-5745"/>
                  <a:pt x="1673458" y="29524"/>
                  <a:pt x="2032000" y="0"/>
                </a:cubicBezTo>
                <a:cubicBezTo>
                  <a:pt x="2390542" y="-29524"/>
                  <a:pt x="2415803" y="8536"/>
                  <a:pt x="2587413" y="0"/>
                </a:cubicBezTo>
                <a:cubicBezTo>
                  <a:pt x="2759023" y="-8536"/>
                  <a:pt x="2959720" y="5967"/>
                  <a:pt x="3081867" y="0"/>
                </a:cubicBezTo>
                <a:cubicBezTo>
                  <a:pt x="3204014" y="-5967"/>
                  <a:pt x="3630267" y="-16064"/>
                  <a:pt x="3881120" y="0"/>
                </a:cubicBezTo>
                <a:cubicBezTo>
                  <a:pt x="4131973" y="16064"/>
                  <a:pt x="4394360" y="23976"/>
                  <a:pt x="4680373" y="0"/>
                </a:cubicBezTo>
                <a:cubicBezTo>
                  <a:pt x="4966386" y="-23976"/>
                  <a:pt x="5038916" y="-27316"/>
                  <a:pt x="5235787" y="0"/>
                </a:cubicBezTo>
                <a:cubicBezTo>
                  <a:pt x="5432658" y="27316"/>
                  <a:pt x="5718925" y="16005"/>
                  <a:pt x="6096000" y="0"/>
                </a:cubicBezTo>
                <a:cubicBezTo>
                  <a:pt x="6078894" y="277607"/>
                  <a:pt x="6122786" y="307539"/>
                  <a:pt x="6096000" y="601496"/>
                </a:cubicBezTo>
                <a:cubicBezTo>
                  <a:pt x="6069214" y="895453"/>
                  <a:pt x="6126228" y="1056673"/>
                  <a:pt x="6096000" y="1338815"/>
                </a:cubicBezTo>
                <a:cubicBezTo>
                  <a:pt x="6065772" y="1620957"/>
                  <a:pt x="6119303" y="1871424"/>
                  <a:pt x="6096000" y="2076133"/>
                </a:cubicBezTo>
                <a:cubicBezTo>
                  <a:pt x="6072697" y="2280842"/>
                  <a:pt x="6072284" y="2561925"/>
                  <a:pt x="6096000" y="2768177"/>
                </a:cubicBezTo>
                <a:cubicBezTo>
                  <a:pt x="6119716" y="2974429"/>
                  <a:pt x="6093142" y="3270491"/>
                  <a:pt x="6096000" y="3505496"/>
                </a:cubicBezTo>
                <a:cubicBezTo>
                  <a:pt x="6098858" y="3740501"/>
                  <a:pt x="6119426" y="4193126"/>
                  <a:pt x="6096000" y="4527393"/>
                </a:cubicBezTo>
                <a:cubicBezTo>
                  <a:pt x="5910883" y="4538117"/>
                  <a:pt x="5696750" y="4502537"/>
                  <a:pt x="5540587" y="4527393"/>
                </a:cubicBezTo>
                <a:cubicBezTo>
                  <a:pt x="5384424" y="4552249"/>
                  <a:pt x="4909130" y="4550628"/>
                  <a:pt x="4741333" y="4527393"/>
                </a:cubicBezTo>
                <a:cubicBezTo>
                  <a:pt x="4573536" y="4504158"/>
                  <a:pt x="4373636" y="4537983"/>
                  <a:pt x="4185920" y="4527393"/>
                </a:cubicBezTo>
                <a:cubicBezTo>
                  <a:pt x="3998204" y="4516803"/>
                  <a:pt x="3717532" y="4505651"/>
                  <a:pt x="3569547" y="4527393"/>
                </a:cubicBezTo>
                <a:cubicBezTo>
                  <a:pt x="3421562" y="4549135"/>
                  <a:pt x="3139916" y="4556142"/>
                  <a:pt x="2892213" y="4527393"/>
                </a:cubicBezTo>
                <a:cubicBezTo>
                  <a:pt x="2644510" y="4498644"/>
                  <a:pt x="2361863" y="4506340"/>
                  <a:pt x="2214880" y="4527393"/>
                </a:cubicBezTo>
                <a:cubicBezTo>
                  <a:pt x="2067897" y="4548446"/>
                  <a:pt x="1760161" y="4499869"/>
                  <a:pt x="1598507" y="4527393"/>
                </a:cubicBezTo>
                <a:cubicBezTo>
                  <a:pt x="1436853" y="4554917"/>
                  <a:pt x="1223107" y="4507768"/>
                  <a:pt x="982133" y="4527393"/>
                </a:cubicBezTo>
                <a:cubicBezTo>
                  <a:pt x="741159" y="4547018"/>
                  <a:pt x="254515" y="4571755"/>
                  <a:pt x="0" y="4527393"/>
                </a:cubicBezTo>
                <a:cubicBezTo>
                  <a:pt x="-26346" y="4377365"/>
                  <a:pt x="-6798" y="4111744"/>
                  <a:pt x="0" y="3971170"/>
                </a:cubicBezTo>
                <a:cubicBezTo>
                  <a:pt x="6798" y="3830596"/>
                  <a:pt x="23148" y="3535300"/>
                  <a:pt x="0" y="3279126"/>
                </a:cubicBezTo>
                <a:cubicBezTo>
                  <a:pt x="-23148" y="3022952"/>
                  <a:pt x="34078" y="2813772"/>
                  <a:pt x="0" y="2587082"/>
                </a:cubicBezTo>
                <a:cubicBezTo>
                  <a:pt x="-34078" y="2360392"/>
                  <a:pt x="-2677" y="2239892"/>
                  <a:pt x="0" y="2030859"/>
                </a:cubicBezTo>
                <a:cubicBezTo>
                  <a:pt x="2677" y="1821826"/>
                  <a:pt x="18342" y="1758985"/>
                  <a:pt x="0" y="1519911"/>
                </a:cubicBezTo>
                <a:cubicBezTo>
                  <a:pt x="-18342" y="1280837"/>
                  <a:pt x="-1408" y="1060230"/>
                  <a:pt x="0" y="918414"/>
                </a:cubicBezTo>
                <a:cubicBezTo>
                  <a:pt x="1408" y="776598"/>
                  <a:pt x="-21021" y="45892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169237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เห็นชอบในหลักการให้เพิ่มรายการ ยา วัคซีน เวชภัณฑ์ อุปกรณ์ทาง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การแพทย์ และชุดตรวจทางห้องปฏิบัติการสำหรับการตรวจคัดกรอง 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ตรวจยืนยัน การดูแลรักษาที่เกี่ยวข้องกับโรค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ในแผนการจัดหา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เพื่อให้เครือข่ายหน่วยบริการด้านยาและเวชภัณฑ์จัดหาเพิ่มเติมอย่าง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เร่งด่วนในปี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และต่อเนื่องไปปี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โดยมอบ สปสช.กำหนด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เป้าหมาย วงเงินที่ต้องใช้ภายใต้งบประมาณค่าบริการ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ที่ได้รับ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จัดสรร หรือขอรับงบประมาณเพิ่มเติมต่อไป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8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เห็นชอบเพิ่มรายการ ยา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Favipiravir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ในแผนการจัดหาเพื่อให้เครือข่าย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หน่วยบริการด้านยาและเวชภัณฑ์จัดหาเพิ่มเติมอย่างเร่งด่วนในปี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2564 </a:t>
            </a: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จำนวนไม่เกิน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27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ล้านเม็ด วงเงินไม่เกิน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891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ล้านบาท จากงบค่าบริการ 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และต่อเนื่องไปปี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2565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รองรับกรณีหน่วยบริการไม่สามารถ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หายา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Favipiravir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ได้เพียงพอ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18" y="5996738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เรื่องจากวาระเพื่อพิจารณา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6497EFBE-2A28-4377-96D4-A177FC7086BC}"/>
              </a:ext>
            </a:extLst>
          </p:cNvPr>
          <p:cNvSpPr/>
          <p:nvPr/>
        </p:nvSpPr>
        <p:spPr>
          <a:xfrm>
            <a:off x="195969" y="810650"/>
            <a:ext cx="667329" cy="475440"/>
          </a:xfrm>
          <a:prstGeom prst="hept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E945B-9F6A-4E7F-A64E-D1F09EF4EFCD}"/>
              </a:ext>
            </a:extLst>
          </p:cNvPr>
          <p:cNvSpPr txBox="1"/>
          <p:nvPr/>
        </p:nvSpPr>
        <p:spPr>
          <a:xfrm>
            <a:off x="863298" y="819490"/>
            <a:ext cx="40772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ข้อเสนอการเพิ่มสิทธิประโยชน์และ</a:t>
            </a:r>
          </a:p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เตรียมงบประมาณรองรับสำหรับบริการ</a:t>
            </a: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ในระบบหลักประกัน</a:t>
            </a:r>
          </a:p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สุขภาพแห่งชาติ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8A768-F5C3-430B-B84B-1E4A8A114A31}"/>
              </a:ext>
            </a:extLst>
          </p:cNvPr>
          <p:cNvSpPr txBox="1"/>
          <p:nvPr/>
        </p:nvSpPr>
        <p:spPr>
          <a:xfrm>
            <a:off x="394614" y="3018234"/>
            <a:ext cx="4545950" cy="3444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ภายใต้สถานการณ์การระบาดของ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COVID--19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กรมการแพทย์ กระทรวงสาธารณสุขปรับแนวทางเวชปฏิบัติ การวินิจฉัย ดูแลรักษา และป้องกันการติดเชื้อ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อย่างต่อเนื่อง 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แต่ปัจจุบันยังพบปัญหาการเข้าถึงบริการตรวจคัดกรอง ตรวจยืนยัน บริการดูแลรักษา รวมถึงการขาดแคลนยารักษาผู้ป่วย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</a:t>
            </a:r>
          </a:p>
          <a:p>
            <a:pPr marL="228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เพื่อให้ทันต่อสถานการณ์การระบาดของโรค </a:t>
            </a:r>
            <a:endParaRPr lang="en-US" sz="22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สปสช.</a:t>
            </a:r>
            <a:r>
              <a:rPr lang="th-TH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จึง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เสนอมาตรการเพิ่มสิทธิประโยชน์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EC362-F89C-48F1-A368-6C940486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573" y="5256059"/>
            <a:ext cx="547481" cy="621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17D8A-D2DA-491E-9AA1-D42564E23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376" y="1073427"/>
            <a:ext cx="1384564" cy="68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26E150-E82C-4D58-ABDE-53AC28B8DCD5}"/>
              </a:ext>
            </a:extLst>
          </p:cNvPr>
          <p:cNvSpPr txBox="1"/>
          <p:nvPr/>
        </p:nvSpPr>
        <p:spPr>
          <a:xfrm>
            <a:off x="5446644" y="1352980"/>
            <a:ext cx="1439451" cy="523220"/>
          </a:xfrm>
          <a:custGeom>
            <a:avLst/>
            <a:gdLst>
              <a:gd name="connsiteX0" fmla="*/ 0 w 1439451"/>
              <a:gd name="connsiteY0" fmla="*/ 0 h 523220"/>
              <a:gd name="connsiteX1" fmla="*/ 494212 w 1439451"/>
              <a:gd name="connsiteY1" fmla="*/ 0 h 523220"/>
              <a:gd name="connsiteX2" fmla="*/ 945239 w 1439451"/>
              <a:gd name="connsiteY2" fmla="*/ 0 h 523220"/>
              <a:gd name="connsiteX3" fmla="*/ 1439451 w 1439451"/>
              <a:gd name="connsiteY3" fmla="*/ 0 h 523220"/>
              <a:gd name="connsiteX4" fmla="*/ 1439451 w 1439451"/>
              <a:gd name="connsiteY4" fmla="*/ 523220 h 523220"/>
              <a:gd name="connsiteX5" fmla="*/ 945239 w 1439451"/>
              <a:gd name="connsiteY5" fmla="*/ 523220 h 523220"/>
              <a:gd name="connsiteX6" fmla="*/ 451028 w 1439451"/>
              <a:gd name="connsiteY6" fmla="*/ 523220 h 523220"/>
              <a:gd name="connsiteX7" fmla="*/ 0 w 1439451"/>
              <a:gd name="connsiteY7" fmla="*/ 523220 h 523220"/>
              <a:gd name="connsiteX8" fmla="*/ 0 w 1439451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451" h="523220" fill="none" extrusionOk="0">
                <a:moveTo>
                  <a:pt x="0" y="0"/>
                </a:moveTo>
                <a:cubicBezTo>
                  <a:pt x="191884" y="-44345"/>
                  <a:pt x="351221" y="27592"/>
                  <a:pt x="494212" y="0"/>
                </a:cubicBezTo>
                <a:cubicBezTo>
                  <a:pt x="637203" y="-27592"/>
                  <a:pt x="825899" y="36846"/>
                  <a:pt x="945239" y="0"/>
                </a:cubicBezTo>
                <a:cubicBezTo>
                  <a:pt x="1064579" y="-36846"/>
                  <a:pt x="1251031" y="14912"/>
                  <a:pt x="1439451" y="0"/>
                </a:cubicBezTo>
                <a:cubicBezTo>
                  <a:pt x="1481233" y="146563"/>
                  <a:pt x="1390975" y="278443"/>
                  <a:pt x="1439451" y="523220"/>
                </a:cubicBezTo>
                <a:cubicBezTo>
                  <a:pt x="1245537" y="552240"/>
                  <a:pt x="1139693" y="493433"/>
                  <a:pt x="945239" y="523220"/>
                </a:cubicBezTo>
                <a:cubicBezTo>
                  <a:pt x="750785" y="553007"/>
                  <a:pt x="555688" y="515418"/>
                  <a:pt x="451028" y="523220"/>
                </a:cubicBezTo>
                <a:cubicBezTo>
                  <a:pt x="346368" y="531022"/>
                  <a:pt x="92700" y="506398"/>
                  <a:pt x="0" y="523220"/>
                </a:cubicBezTo>
                <a:cubicBezTo>
                  <a:pt x="-5890" y="302586"/>
                  <a:pt x="25336" y="251800"/>
                  <a:pt x="0" y="0"/>
                </a:cubicBezTo>
                <a:close/>
              </a:path>
              <a:path w="1439451" h="523220" stroke="0" extrusionOk="0">
                <a:moveTo>
                  <a:pt x="0" y="0"/>
                </a:moveTo>
                <a:cubicBezTo>
                  <a:pt x="227329" y="-1258"/>
                  <a:pt x="248831" y="18223"/>
                  <a:pt x="465422" y="0"/>
                </a:cubicBezTo>
                <a:cubicBezTo>
                  <a:pt x="682013" y="-18223"/>
                  <a:pt x="815461" y="30533"/>
                  <a:pt x="959634" y="0"/>
                </a:cubicBezTo>
                <a:cubicBezTo>
                  <a:pt x="1103807" y="-30533"/>
                  <a:pt x="1315457" y="22315"/>
                  <a:pt x="1439451" y="0"/>
                </a:cubicBezTo>
                <a:cubicBezTo>
                  <a:pt x="1490309" y="194010"/>
                  <a:pt x="1425337" y="361989"/>
                  <a:pt x="1439451" y="523220"/>
                </a:cubicBezTo>
                <a:cubicBezTo>
                  <a:pt x="1345610" y="567630"/>
                  <a:pt x="1082980" y="479978"/>
                  <a:pt x="988423" y="523220"/>
                </a:cubicBezTo>
                <a:cubicBezTo>
                  <a:pt x="893866" y="566462"/>
                  <a:pt x="616253" y="488789"/>
                  <a:pt x="508606" y="523220"/>
                </a:cubicBezTo>
                <a:cubicBezTo>
                  <a:pt x="400959" y="557651"/>
                  <a:pt x="103305" y="520224"/>
                  <a:pt x="0" y="523220"/>
                </a:cubicBezTo>
                <a:cubicBezTo>
                  <a:pt x="-13267" y="273676"/>
                  <a:pt x="24968" y="10955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69383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766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Top Corners Rounded 14">
            <a:extLst>
              <a:ext uri="{FF2B5EF4-FFF2-40B4-BE49-F238E27FC236}">
                <a16:creationId xmlns:a16="http://schemas.microsoft.com/office/drawing/2014/main" id="{79B024F7-9CAE-4CA5-B7BF-067AD00823BC}"/>
              </a:ext>
            </a:extLst>
          </p:cNvPr>
          <p:cNvSpPr/>
          <p:nvPr/>
        </p:nvSpPr>
        <p:spPr>
          <a:xfrm>
            <a:off x="292917" y="1691299"/>
            <a:ext cx="2950739" cy="1865547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56">
              <a:defRPr/>
            </a:pPr>
            <a:endParaRPr lang="en-US" sz="1798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13AC36-8810-4A8B-8D01-7EBDBA60AC2E}"/>
              </a:ext>
            </a:extLst>
          </p:cNvPr>
          <p:cNvGrpSpPr/>
          <p:nvPr/>
        </p:nvGrpSpPr>
        <p:grpSpPr>
          <a:xfrm>
            <a:off x="305635" y="2700485"/>
            <a:ext cx="4961147" cy="4385985"/>
            <a:chOff x="8888905" y="2527948"/>
            <a:chExt cx="4696476" cy="438916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C83B32-153B-4989-BFC6-E780C256AEEF}"/>
                </a:ext>
              </a:extLst>
            </p:cNvPr>
            <p:cNvSpPr txBox="1"/>
            <p:nvPr/>
          </p:nvSpPr>
          <p:spPr>
            <a:xfrm>
              <a:off x="11218047" y="6086117"/>
              <a:ext cx="23673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6">
                <a:defRPr/>
              </a:pPr>
              <a:r>
                <a:rPr lang="th-TH" sz="2398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เกณฑ์คัดเลือกหัวข้อ</a:t>
              </a:r>
              <a:r>
                <a:rPr lang="en-US" sz="2398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Selection Criteria</a:t>
              </a:r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id="{7BB30E0A-3726-418B-9032-43BFF16A7282}"/>
                </a:ext>
              </a:extLst>
            </p:cNvPr>
            <p:cNvSpPr/>
            <p:nvPr/>
          </p:nvSpPr>
          <p:spPr>
            <a:xfrm flipV="1">
              <a:off x="8888905" y="2527948"/>
              <a:ext cx="2783581" cy="4014837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56">
                <a:defRPr/>
              </a:pPr>
              <a:endParaRPr lang="en-US" sz="1798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1" name="Rectangle: Top Corners Rounded 14">
            <a:extLst>
              <a:ext uri="{FF2B5EF4-FFF2-40B4-BE49-F238E27FC236}">
                <a16:creationId xmlns:a16="http://schemas.microsoft.com/office/drawing/2014/main" id="{F545220F-F6FC-4413-AAE8-3EE34FE62AA8}"/>
              </a:ext>
            </a:extLst>
          </p:cNvPr>
          <p:cNvSpPr/>
          <p:nvPr/>
        </p:nvSpPr>
        <p:spPr>
          <a:xfrm>
            <a:off x="3322342" y="1691299"/>
            <a:ext cx="2950739" cy="1865547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56">
              <a:defRPr/>
            </a:pPr>
            <a:endParaRPr lang="en-US" sz="1798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C331A-B429-4182-B625-769A7E38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" y="-17019"/>
            <a:ext cx="12183165" cy="756390"/>
          </a:xfr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กระบวนการพิจารณาสิทธิประโยชน์</a:t>
            </a:r>
            <a:r>
              <a:rPr lang="en-US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UCBP</a:t>
            </a:r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แบบ </a:t>
            </a:r>
            <a:r>
              <a:rPr lang="en-US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Green channel</a:t>
            </a:r>
            <a:endParaRPr lang="th-TH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84F75-ADA2-450D-8ED3-8C65289E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60" y="895346"/>
            <a:ext cx="3752330" cy="552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906D38-ABB1-44E6-A7E0-6740FB5B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245" y="2178915"/>
            <a:ext cx="1656718" cy="1479805"/>
          </a:xfrm>
          <a:prstGeom prst="rect">
            <a:avLst/>
          </a:prstGeom>
        </p:spPr>
      </p:pic>
      <p:pic>
        <p:nvPicPr>
          <p:cNvPr id="1028" name="Picture 4" descr="แว่นขยาย ดูภาพขยาย ตรวจสอบ - กราฟิกแบบเวกเตอร์ฟรีบน Pixabay">
            <a:extLst>
              <a:ext uri="{FF2B5EF4-FFF2-40B4-BE49-F238E27FC236}">
                <a16:creationId xmlns:a16="http://schemas.microsoft.com/office/drawing/2014/main" id="{6AC6C176-509C-4F64-9093-09B227F9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323">
            <a:off x="9815743" y="2036359"/>
            <a:ext cx="2822115" cy="27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4C9456D-5943-4E1C-B938-90A1B0EE9981}"/>
              </a:ext>
            </a:extLst>
          </p:cNvPr>
          <p:cNvGrpSpPr/>
          <p:nvPr/>
        </p:nvGrpSpPr>
        <p:grpSpPr>
          <a:xfrm>
            <a:off x="525487" y="1763719"/>
            <a:ext cx="5750024" cy="4928379"/>
            <a:chOff x="6229219" y="1610832"/>
            <a:chExt cx="5443267" cy="493195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3D8856-C30C-47B7-8FB7-BCC4185D9B3E}"/>
                </a:ext>
              </a:extLst>
            </p:cNvPr>
            <p:cNvSpPr txBox="1"/>
            <p:nvPr/>
          </p:nvSpPr>
          <p:spPr>
            <a:xfrm>
              <a:off x="6229219" y="1610832"/>
              <a:ext cx="23673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56">
                <a:defRPr/>
              </a:pPr>
              <a:r>
                <a:rPr lang="th-TH" sz="2404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เกณฑ์คัดเลือกหัวข้อ</a:t>
              </a:r>
              <a:r>
                <a:rPr lang="en-US" sz="2404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Selection Criteria</a:t>
              </a:r>
            </a:p>
          </p:txBody>
        </p:sp>
        <p:sp>
          <p:nvSpPr>
            <p:cNvPr id="47" name="Freeform: Shape 19">
              <a:extLst>
                <a:ext uri="{FF2B5EF4-FFF2-40B4-BE49-F238E27FC236}">
                  <a16:creationId xmlns:a16="http://schemas.microsoft.com/office/drawing/2014/main" id="{619FFA99-D95C-4126-81E6-2E18A29C6274}"/>
                </a:ext>
              </a:extLst>
            </p:cNvPr>
            <p:cNvSpPr/>
            <p:nvPr/>
          </p:nvSpPr>
          <p:spPr>
            <a:xfrm flipV="1">
              <a:off x="8888905" y="2527948"/>
              <a:ext cx="2783581" cy="4014837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sx="107000" sy="107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56">
                <a:defRPr/>
              </a:pPr>
              <a:endParaRPr lang="en-US" sz="1798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067FCF50-2671-464C-A121-AEF589FBA8C7}"/>
              </a:ext>
            </a:extLst>
          </p:cNvPr>
          <p:cNvSpPr txBox="1">
            <a:spLocks/>
          </p:cNvSpPr>
          <p:nvPr/>
        </p:nvSpPr>
        <p:spPr>
          <a:xfrm>
            <a:off x="305635" y="815097"/>
            <a:ext cx="5967446" cy="7567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374" tIns="45687" rIns="91374" bIns="45687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th-TH" sz="4809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Green Channel</a:t>
            </a:r>
            <a:endParaRPr lang="th-TH" altLang="th-TH" sz="4809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B80973-0C14-4547-8B0E-B401BE1520BB}"/>
              </a:ext>
            </a:extLst>
          </p:cNvPr>
          <p:cNvSpPr txBox="1"/>
          <p:nvPr/>
        </p:nvSpPr>
        <p:spPr bwMode="auto">
          <a:xfrm>
            <a:off x="3332630" y="3313952"/>
            <a:ext cx="2940451" cy="25872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5975" indent="-17987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CA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มีผลการศึกษา </a:t>
            </a:r>
            <a:r>
              <a:rPr lang="en-CA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Efficacy</a:t>
            </a:r>
            <a:r>
              <a:rPr lang="en-US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5975" indent="-17987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CA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มีแนวทางปฏิบัติ </a:t>
            </a:r>
            <a:endParaRPr lang="en-US" sz="219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975" indent="-17987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ความพร้อมของระบบบริการ</a:t>
            </a:r>
          </a:p>
          <a:p>
            <a:pPr marL="35975" indent="-17987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ภาระงบประมาณของระบบ </a:t>
            </a:r>
            <a:r>
              <a:rPr lang="en-US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UCS</a:t>
            </a:r>
          </a:p>
          <a:p>
            <a:pPr marL="35975" indent="-17987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99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ข้อพิจารณาด้านจริยธรรม </a:t>
            </a:r>
            <a:endParaRPr lang="en-US" sz="2199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8CCBA5-6EDB-45A5-B848-2CCFCB31D133}"/>
              </a:ext>
            </a:extLst>
          </p:cNvPr>
          <p:cNvSpPr/>
          <p:nvPr/>
        </p:nvSpPr>
        <p:spPr>
          <a:xfrm>
            <a:off x="313683" y="3313952"/>
            <a:ext cx="2929973" cy="2856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199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Green channel</a:t>
            </a:r>
            <a:endParaRPr lang="th-TH" sz="2199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0000"/>
              </a:lnSpc>
            </a:pPr>
            <a:r>
              <a:rPr lang="th-TH" sz="21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กรณีปัญหาสุขภาพที่เป็นภาวะเร่งด่วน เช่น โรคระบาด โรคอุบัติใหม่</a:t>
            </a:r>
            <a:r>
              <a:rPr lang="en-CA" sz="21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99" b="1" i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หรือนโยบายที่สำคัญของภาครัฐ</a:t>
            </a:r>
          </a:p>
          <a:p>
            <a:pPr>
              <a:lnSpc>
                <a:spcPct val="110000"/>
              </a:lnSpc>
            </a:pPr>
            <a:endParaRPr lang="th-TH" sz="1999" i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0000"/>
              </a:lnSpc>
            </a:pPr>
            <a:r>
              <a:rPr lang="th-TH" sz="1999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ใช้วิธีการศึกษาแบบ </a:t>
            </a:r>
            <a:r>
              <a:rPr lang="en-US" sz="1999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HTA </a:t>
            </a:r>
            <a:r>
              <a:rPr lang="th-TH" sz="1999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1999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Rapid Assessment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AB17BE-ADFD-48DB-BCC5-1C031FDA81E6}"/>
              </a:ext>
            </a:extLst>
          </p:cNvPr>
          <p:cNvSpPr txBox="1"/>
          <p:nvPr/>
        </p:nvSpPr>
        <p:spPr>
          <a:xfrm>
            <a:off x="3562636" y="1756913"/>
            <a:ext cx="2473018" cy="83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56">
              <a:defRPr/>
            </a:pPr>
            <a:r>
              <a:rPr lang="th-TH" sz="2404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เกณฑ์พิจารณา</a:t>
            </a:r>
            <a:r>
              <a:rPr lang="en-US" sz="2404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4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ตัดสินใจ</a:t>
            </a:r>
          </a:p>
          <a:p>
            <a:pPr algn="ctr" defTabSz="913756">
              <a:defRPr/>
            </a:pPr>
            <a:r>
              <a:rPr lang="en-US" sz="2404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Decision criteria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BB160E62-13D4-4459-89C0-F32A57653628}"/>
              </a:ext>
            </a:extLst>
          </p:cNvPr>
          <p:cNvSpPr/>
          <p:nvPr/>
        </p:nvSpPr>
        <p:spPr>
          <a:xfrm flipH="1">
            <a:off x="6857789" y="1287382"/>
            <a:ext cx="592240" cy="3175462"/>
          </a:xfrm>
          <a:prstGeom prst="rightBrace">
            <a:avLst>
              <a:gd name="adj1" fmla="val 8333"/>
              <a:gd name="adj2" fmla="val 49712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3298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691410-1918-480C-9288-D0D6F2CC37F2}"/>
              </a:ext>
            </a:extLst>
          </p:cNvPr>
          <p:cNvSpPr txBox="1"/>
          <p:nvPr/>
        </p:nvSpPr>
        <p:spPr>
          <a:xfrm>
            <a:off x="6410797" y="1906693"/>
            <a:ext cx="701275" cy="147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98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กลไกเสนอหัวข้อ </a:t>
            </a:r>
            <a:endParaRPr lang="en-US" sz="1798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798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1798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02EA9F-DC8F-4737-9BA1-BDA1357BBA54}"/>
              </a:ext>
            </a:extLst>
          </p:cNvPr>
          <p:cNvSpPr txBox="1"/>
          <p:nvPr/>
        </p:nvSpPr>
        <p:spPr>
          <a:xfrm>
            <a:off x="6392963" y="4243008"/>
            <a:ext cx="719110" cy="119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98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กลไกพิจารณา</a:t>
            </a:r>
            <a:endParaRPr lang="en-US" sz="1798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798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1798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2B1BA576-23FF-4D26-B97D-00FAE316BE86}"/>
              </a:ext>
            </a:extLst>
          </p:cNvPr>
          <p:cNvSpPr/>
          <p:nvPr/>
        </p:nvSpPr>
        <p:spPr>
          <a:xfrm flipH="1">
            <a:off x="7060902" y="4471698"/>
            <a:ext cx="355489" cy="766360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3298"/>
          </a:p>
        </p:txBody>
      </p:sp>
    </p:spTree>
    <p:extLst>
      <p:ext uri="{BB962C8B-B14F-4D97-AF65-F5344CB8AC3E}">
        <p14:creationId xmlns:p14="http://schemas.microsoft.com/office/powerpoint/2010/main" val="18196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DAC4C2BE-2F5A-4CA5-8DE3-27BE5E6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18" y="5996738"/>
            <a:ext cx="1470456" cy="6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7C87-25DB-4F13-8832-BB1D892297BE}"/>
              </a:ext>
            </a:extLst>
          </p:cNvPr>
          <p:cNvSpPr txBox="1"/>
          <p:nvPr/>
        </p:nvSpPr>
        <p:spPr>
          <a:xfrm>
            <a:off x="0" y="13251"/>
            <a:ext cx="1219199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th-TH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เรื่องจากวาระอื่นๆ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8DDCF-D8E8-4BCF-AC31-24972660F266}"/>
              </a:ext>
            </a:extLst>
          </p:cNvPr>
          <p:cNvSpPr txBox="1"/>
          <p:nvPr/>
        </p:nvSpPr>
        <p:spPr>
          <a:xfrm>
            <a:off x="1659835" y="1233374"/>
            <a:ext cx="7007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การตรวจ </a:t>
            </a:r>
            <a:r>
              <a:rPr lang="en-US" sz="32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</a:t>
            </a:r>
            <a:r>
              <a:rPr lang="th-TH" sz="32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เชิงรุก และการจัดเตรียมยา </a:t>
            </a:r>
            <a:r>
              <a:rPr lang="en-US" sz="32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Favipiravir</a:t>
            </a:r>
            <a:endParaRPr lang="en-US" sz="3200" b="1" dirty="0">
              <a:solidFill>
                <a:srgbClr val="00808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5DB7C-3545-4C14-82B3-D66CB97E563F}"/>
              </a:ext>
            </a:extLst>
          </p:cNvPr>
          <p:cNvSpPr txBox="1"/>
          <p:nvPr/>
        </p:nvSpPr>
        <p:spPr>
          <a:xfrm>
            <a:off x="1659835" y="2453497"/>
            <a:ext cx="8504582" cy="2569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</a:t>
            </a:r>
            <a:r>
              <a:rPr lang="th-TH" sz="28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ขอให้ สปสช.จัดประชุมชี้แจง</a:t>
            </a:r>
            <a:r>
              <a:rPr lang="th-TH" sz="2800" b="1" spc="75" dirty="0">
                <a:solidFill>
                  <a:srgbClr val="00808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แก่</a:t>
            </a:r>
            <a:r>
              <a:rPr lang="th-TH" sz="2800" b="1" spc="75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คลินิกชุมชนอบอุ่น เพื่อสร้างความรู้และความมั่นใจ</a:t>
            </a:r>
            <a:r>
              <a:rPr lang="th-TH" sz="28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ในการให้บริการ เช่น การจัดส่งยา การใช้ชุดตรวจ </a:t>
            </a:r>
            <a:r>
              <a:rPr lang="en-US" sz="28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ATK </a:t>
            </a:r>
            <a:r>
              <a:rPr lang="th-TH" sz="2800" b="1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ให้แก่ประชาชน แนวทางดังกล่าวจะช่วยให้เกิดการเข้าถึงบริการที่ครอบคลุมมากขึ้น และอาจพิจารณาเพิ่มเบอร์โทรสายด่วนสุขภาพในระยะต่อไป เพื่อรองรับกรณีผู้ติดเชื้อที่เข้าไม่ถึงยารักษา ให้มีช่องทางแจ้งเพื่อแก้ไขปัญหาต่อไป</a:t>
            </a:r>
            <a:r>
              <a:rPr lang="th-TH" sz="2800" b="1" spc="75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spc="-10" dirty="0">
                <a:solidFill>
                  <a:srgbClr val="00808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b="1" dirty="0">
              <a:solidFill>
                <a:srgbClr val="00808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1CE54-FE21-46A6-A360-CF23A117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35" y="5215416"/>
            <a:ext cx="1237688" cy="62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0CADA-13D3-4AEB-AECC-255FC313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871" y="5153300"/>
            <a:ext cx="1420432" cy="75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002E-53A2-4BF0-9542-6889E9B8F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781" y="5130869"/>
            <a:ext cx="1237689" cy="79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66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6B82-3312-49EB-BADC-750DE5B9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003" y="2886861"/>
            <a:ext cx="7071213" cy="28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13CBC33E-C884-4E28-9946-58BCABFA3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49" y="775116"/>
            <a:ext cx="3354473" cy="165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1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1383</Words>
  <Application>Microsoft Office PowerPoint</Application>
  <PresentationFormat>Widescreen</PresentationFormat>
  <Paragraphs>131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TH Sarabun New</vt:lpstr>
      <vt:lpstr>TH SarabunIT๙</vt:lpstr>
      <vt:lpstr>TH SarabunPSK</vt:lpstr>
      <vt:lpstr>Times New Roman</vt:lpstr>
      <vt:lpstr>Wingdings</vt:lpstr>
      <vt:lpstr>Office Theme</vt:lpstr>
      <vt:lpstr>ธีมของ Office</vt:lpstr>
      <vt:lpstr>มติและสาระสำคัญจากการประชุม คณะกรรมการหลักประกันสุขภาพแห่งชาติ  ครั้งที่ 9/2564 วันที่ 2 สิงหาคม 2564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กระบวนการพิจารณาสิทธิประโยชน์ UCBP แบบ Green channel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มติและสาระสำคัญจากการประชุม คณะกรรมการหลักประกันสุขภาพแห่งชาติ  ครั้งที่ 9/2564 วันที่ 2 สิงหาคม 2564</dc:title>
  <dc:creator>chattika maeprasart</dc:creator>
  <cp:lastModifiedBy>chattika maeprasart</cp:lastModifiedBy>
  <cp:revision>21</cp:revision>
  <dcterms:created xsi:type="dcterms:W3CDTF">2021-09-17T14:20:02Z</dcterms:created>
  <dcterms:modified xsi:type="dcterms:W3CDTF">2021-09-19T15:38:59Z</dcterms:modified>
</cp:coreProperties>
</file>